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legacyDiagramTex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sldIdLst>
    <p:sldId id="256" r:id="rId2"/>
    <p:sldId id="257" r:id="rId3"/>
    <p:sldId id="258" r:id="rId4"/>
    <p:sldId id="259" r:id="rId5"/>
    <p:sldId id="271" r:id="rId6"/>
    <p:sldId id="263" r:id="rId7"/>
    <p:sldId id="262" r:id="rId8"/>
    <p:sldId id="264" r:id="rId9"/>
    <p:sldId id="283" r:id="rId10"/>
    <p:sldId id="265" r:id="rId11"/>
    <p:sldId id="274" r:id="rId12"/>
    <p:sldId id="275" r:id="rId13"/>
    <p:sldId id="272" r:id="rId14"/>
    <p:sldId id="284" r:id="rId15"/>
    <p:sldId id="269" r:id="rId16"/>
    <p:sldId id="278" r:id="rId17"/>
    <p:sldId id="279" r:id="rId18"/>
    <p:sldId id="276" r:id="rId19"/>
    <p:sldId id="282" r:id="rId20"/>
    <p:sldId id="273" r:id="rId21"/>
    <p:sldId id="270" r:id="rId22"/>
    <p:sldId id="280" r:id="rId23"/>
    <p:sldId id="285" r:id="rId24"/>
    <p:sldId id="286" r:id="rId25"/>
    <p:sldId id="288" r:id="rId26"/>
    <p:sldId id="289" r:id="rId27"/>
  </p:sldIdLst>
  <p:sldSz cx="9144000" cy="6858000" type="screen4x3"/>
  <p:notesSz cx="6858000" cy="9144000"/>
  <p:defaultTextStyle>
    <a:defPPr>
      <a:defRPr lang="pt-P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D100"/>
    <a:srgbClr val="F4EE00"/>
    <a:srgbClr val="3EA04C"/>
    <a:srgbClr val="009900"/>
    <a:srgbClr val="FF99FF"/>
    <a:srgbClr val="99CCFF"/>
    <a:srgbClr val="3399FF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94" autoAdjust="0"/>
    <p:restoredTop sz="95300" autoAdjust="0"/>
  </p:normalViewPr>
  <p:slideViewPr>
    <p:cSldViewPr>
      <p:cViewPr varScale="1">
        <p:scale>
          <a:sx n="71" d="100"/>
          <a:sy n="71" d="100"/>
        </p:scale>
        <p:origin x="-58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64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06/relationships/legacyDocTextInfo" Target="legacyDocTextInfo.bin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2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2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3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4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5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4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5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6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7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8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9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0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</p:grpSp>
      <p:sp>
        <p:nvSpPr>
          <p:cNvPr id="17613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pt-PT"/>
              <a:t>Clique para editar o estilo do título</a:t>
            </a:r>
          </a:p>
        </p:txBody>
      </p:sp>
      <p:sp>
        <p:nvSpPr>
          <p:cNvPr id="176138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pt-PT"/>
              <a:t>Faça clique para editar o estilo do subtítulo do modelo global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E20B8-614B-4ACF-8CA4-4E0B63551DD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  <p:transition spd="med">
    <p:split orient="vert"/>
    <p:sndAc>
      <p:stSnd>
        <p:snd r:embed="rId1" name="push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8BFC3F-7CFF-4B10-9D79-7FD0D377B72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  <p:transition spd="med">
    <p:split orient="vert"/>
    <p:sndAc>
      <p:stSnd>
        <p:snd r:embed="rId1" name="push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787533-43EA-41A2-8AFD-103B03BAD50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  <p:transition spd="med">
    <p:split orient="vert"/>
    <p:sndAc>
      <p:stSnd>
        <p:snd r:embed="rId1" name="push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ítulo e diagrama ou organog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SmartArt 2"/>
          <p:cNvSpPr>
            <a:spLocks noGrp="1"/>
          </p:cNvSpPr>
          <p:nvPr>
            <p:ph type="dgm" idx="1"/>
          </p:nvPr>
        </p:nvSpPr>
        <p:spPr>
          <a:xfrm>
            <a:off x="838200" y="1905000"/>
            <a:ext cx="8007350" cy="4191000"/>
          </a:xfrm>
        </p:spPr>
        <p:txBody>
          <a:bodyPr/>
          <a:lstStyle/>
          <a:p>
            <a:pPr lvl="0"/>
            <a:endParaRPr lang="pt-PT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5C19C9-0273-4A5E-BA98-7181E216E39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  <p:transition spd="med">
    <p:split orient="vert"/>
    <p:sndAc>
      <p:stSnd>
        <p:snd r:embed="rId1" name="push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457200" y="244475"/>
            <a:ext cx="8388350" cy="5851525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9EF34A-6140-4C2F-9D12-70F0EFDC4EF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  <p:transition spd="med">
    <p:split orient="vert"/>
    <p:sndAc>
      <p:stSnd>
        <p:snd r:embed="rId1" name="push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A79C48-E169-4176-8307-272BD28FB38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  <p:transition spd="med">
    <p:split orient="vert"/>
    <p:sndAc>
      <p:stSnd>
        <p:snd r:embed="rId1" name="push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2AF88-9770-4F46-9FAA-EDA65152BE1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  <p:transition spd="med">
    <p:split orient="vert"/>
    <p:sndAc>
      <p:stSnd>
        <p:snd r:embed="rId1" name="push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173987-D56C-4EF2-8F33-B4CB34ED536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  <p:transition spd="med">
    <p:split orient="vert"/>
    <p:sndAc>
      <p:stSnd>
        <p:snd r:embed="rId1" name="push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8560A2-9D8F-4EDE-8384-6D658681CE9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  <p:transition spd="med">
    <p:split orient="vert"/>
    <p:sndAc>
      <p:stSnd>
        <p:snd r:embed="rId1" name="push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69CB26-0BD2-45B9-A544-CFD0F51A8DA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  <p:transition spd="med">
    <p:split orient="vert"/>
    <p:sndAc>
      <p:stSnd>
        <p:snd r:embed="rId1" name="push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D80E35-4F12-4E1B-A840-B2D064253B8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  <p:transition spd="med">
    <p:split orient="vert"/>
    <p:sndAc>
      <p:stSnd>
        <p:snd r:embed="rId1" name="push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0633B4-04F3-46B6-8F62-B9D2FD747DB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  <p:transition spd="med">
    <p:split orient="vert"/>
    <p:sndAc>
      <p:stSnd>
        <p:snd r:embed="rId1" name="push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810437-7DEE-4478-A700-CACEFB487BE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  <p:transition spd="med">
    <p:split orient="vert"/>
    <p:sndAc>
      <p:stSnd>
        <p:snd r:embed="rId1" name="push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7FB0F-4A57-4060-B517-64F45E0F934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  <p:transition spd="med">
    <p:split orient="vert"/>
    <p:sndAc>
      <p:stSnd>
        <p:snd r:embed="rId1" name="push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75107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75108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75109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75110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75111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75112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75113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75114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</p:grpSp>
      <p:sp>
        <p:nvSpPr>
          <p:cNvPr id="17511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511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511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>
              <a:defRPr/>
            </a:pPr>
            <a:fld id="{E3E55758-24D6-45F1-9AB8-0633D56FE0D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sp>
        <p:nvSpPr>
          <p:cNvPr id="175118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 estilo do título</a:t>
            </a:r>
          </a:p>
        </p:txBody>
      </p:sp>
      <p:sp>
        <p:nvSpPr>
          <p:cNvPr id="175119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</p:sldLayoutIdLst>
  <p:transition spd="med">
    <p:split orient="vert"/>
    <p:sndAc>
      <p:stSnd>
        <p:snd r:embed="rId16" name="push.wav"/>
      </p:stSnd>
    </p:sndAc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hyperlink" Target="http://images.google.pt/imgres?imgurl=http://www.moonbug.org/diario/wp-content/romanos_01.jpg&amp;imgrefurl=http://www.moonbug.org/diario/2006/09/23/wervik-se-pone-de-pie/&amp;h=587&amp;w=440&amp;sz=191&amp;hl=pt-PT&amp;start=13&amp;tbnid=7ct6vOqtHV1jhM:&amp;tbnh=135&amp;tbnw=101&amp;prev=/images%3Fq%3Dromanos%26gbv%3D2%26svnum%3D10%26hl%3Dpt-PT" TargetMode="External"/><Relationship Id="rId7" Type="http://schemas.openxmlformats.org/officeDocument/2006/relationships/hyperlink" Target="http://images.google.pt/imgres?imgurl=http://www.educar.org/articulos/GuerradeTroya/romanos.jpg&amp;imgrefurl=http://www.educar.org/articulos/GuerradeTroya/historiadeGrecia.asp&amp;h=350&amp;w=315&amp;sz=38&amp;hl=pt-PT&amp;start=1&amp;tbnid=rVpjhUB55OxpSM:&amp;tbnh=120&amp;tbnw=108&amp;prev=/images%3Fq%3Dromanos%26gbv%3D2%26svnum%3D10%26hl%3Dpt-PT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hyperlink" Target="http://images.google.pt/imgres?imgurl=http://www.satrapa1.com/articulos/antiguedad/Marco_Antonio/romanos.jpg&amp;imgrefurl=http://www.satrapa1.com/articulos/antiguedad/Marco_Antonio/Marco_AntonioII.htm&amp;h=267&amp;w=395&amp;sz=23&amp;hl=pt-PT&amp;start=3&amp;tbnid=r99tNjOvoKlS7M:&amp;tbnh=84&amp;tbnw=124&amp;prev=/images%3Fq%3Dromanos%26gbv%3D2%26svnum%3D10%26hl%3Dpt-PT" TargetMode="External"/><Relationship Id="rId4" Type="http://schemas.openxmlformats.org/officeDocument/2006/relationships/image" Target="../media/image1.jpeg"/><Relationship Id="rId9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pt.wikipedia.org/wiki/Imagem:Pompejanischer_Maler_um_70_001.jpg" TargetMode="Externa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pt.wikipedia.org/wiki/Imagem:Jean-Leon_Gerome_Pollice_Verso.jpg" TargetMode="Externa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7" Type="http://schemas.openxmlformats.org/officeDocument/2006/relationships/image" Target="../media/image33.jpeg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5.wav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hyperlink" Target="http://pt.wikipedia.org/wiki/Imagem:Capacete_de_gladiador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5.jpeg"/><Relationship Id="rId4" Type="http://schemas.openxmlformats.org/officeDocument/2006/relationships/hyperlink" Target="http://pt.wikipedia.org/wiki/Imagem:Estrada_romana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42988" y="2133600"/>
            <a:ext cx="7772400" cy="1736725"/>
          </a:xfrm>
        </p:spPr>
        <p:txBody>
          <a:bodyPr/>
          <a:lstStyle/>
          <a:p>
            <a:pPr algn="ctr" eaLnBrk="1" hangingPunct="1">
              <a:defRPr/>
            </a:pPr>
            <a:r>
              <a:rPr lang="pt-PT" dirty="0" smtClean="0">
                <a:latin typeface="Times New Roman" pitchFamily="18" charset="0"/>
              </a:rPr>
              <a:t>Os Romanos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5105400"/>
            <a:ext cx="6781800" cy="1752600"/>
          </a:xfrm>
        </p:spPr>
        <p:txBody>
          <a:bodyPr/>
          <a:lstStyle/>
          <a:p>
            <a:pPr eaLnBrk="1" hangingPunct="1">
              <a:buClr>
                <a:srgbClr val="3399FF"/>
              </a:buClr>
              <a:buFont typeface="Wingdings" pitchFamily="2" charset="2"/>
              <a:buChar char="§"/>
              <a:defRPr/>
            </a:pPr>
            <a:r>
              <a:rPr lang="pt-PT" dirty="0" smtClean="0">
                <a:latin typeface="Times New Roman" pitchFamily="18" charset="0"/>
              </a:rPr>
              <a:t> Trabalho realizado por:</a:t>
            </a:r>
            <a:br>
              <a:rPr lang="pt-PT" dirty="0" smtClean="0">
                <a:latin typeface="Times New Roman" pitchFamily="18" charset="0"/>
              </a:rPr>
            </a:br>
            <a:r>
              <a:rPr lang="pt-PT" dirty="0" smtClean="0">
                <a:latin typeface="Times New Roman" pitchFamily="18" charset="0"/>
              </a:rPr>
              <a:t>	Pedro Ribeiro  n.º16</a:t>
            </a:r>
          </a:p>
          <a:p>
            <a:pPr lvl="2" eaLnBrk="1" hangingPunct="1">
              <a:buClr>
                <a:srgbClr val="3399FF"/>
              </a:buClr>
              <a:buFont typeface="Wingdings" pitchFamily="2" charset="2"/>
              <a:buNone/>
              <a:defRPr/>
            </a:pPr>
            <a:r>
              <a:rPr lang="pt-PT" sz="3200" dirty="0" smtClean="0">
                <a:latin typeface="Times New Roman" pitchFamily="18" charset="0"/>
              </a:rPr>
              <a:t>Rafael Cabreira  n.º17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079500" y="765175"/>
            <a:ext cx="8064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2400">
                <a:latin typeface="Times New Roman" pitchFamily="18" charset="0"/>
              </a:rPr>
              <a:t>	       Escola E.B. 2,3 de Albarraque</a:t>
            </a:r>
          </a:p>
        </p:txBody>
      </p:sp>
      <p:pic>
        <p:nvPicPr>
          <p:cNvPr id="2053" name="Picture 5" descr="romanos_0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7050" y="3068638"/>
            <a:ext cx="1668463" cy="221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romanos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825" y="260350"/>
            <a:ext cx="223202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 descr="romanos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02513" y="0"/>
            <a:ext cx="1741487" cy="193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13" descr="051028_asterix_gengiva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0825" y="3500438"/>
            <a:ext cx="3132138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3" name="WordArt 15"/>
          <p:cNvSpPr>
            <a:spLocks noChangeArrowheads="1" noChangeShapeType="1" noTextEdit="1"/>
          </p:cNvSpPr>
          <p:nvPr/>
        </p:nvSpPr>
        <p:spPr bwMode="auto">
          <a:xfrm>
            <a:off x="6659563" y="5516563"/>
            <a:ext cx="1368425" cy="10509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pt-PT" sz="3600" kern="10">
                <a:ln w="6350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gradFill rotWithShape="1">
                  <a:gsLst>
                    <a:gs pos="0">
                      <a:srgbClr val="99CCFF"/>
                    </a:gs>
                    <a:gs pos="50000">
                      <a:srgbClr val="3399FF"/>
                    </a:gs>
                    <a:gs pos="100000">
                      <a:srgbClr val="99CCFF"/>
                    </a:gs>
                  </a:gsLst>
                  <a:lin ang="18900000" scaled="1"/>
                </a:gradFill>
                <a:latin typeface="Impact"/>
              </a:rPr>
              <a:t>7ºC</a:t>
            </a:r>
          </a:p>
        </p:txBody>
      </p:sp>
    </p:spTree>
  </p:cSld>
  <p:clrMapOvr>
    <a:masterClrMapping/>
  </p:clrMapOvr>
  <p:transition spd="med">
    <p:split orient="vert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  <p:bldP spid="2052" grpId="0"/>
      <p:bldP spid="206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0825" y="260350"/>
            <a:ext cx="8385175" cy="1431925"/>
          </a:xfrm>
        </p:spPr>
        <p:txBody>
          <a:bodyPr/>
          <a:lstStyle/>
          <a:p>
            <a:pPr algn="ctr" eaLnBrk="1" hangingPunct="1">
              <a:defRPr/>
            </a:pPr>
            <a:r>
              <a:rPr lang="pt-PT" sz="6000" smtClean="0">
                <a:latin typeface="Times New Roman" pitchFamily="18" charset="0"/>
              </a:rPr>
              <a:t>2.3 O dia-a-dia</a:t>
            </a:r>
          </a:p>
        </p:txBody>
      </p:sp>
      <p:sp>
        <p:nvSpPr>
          <p:cNvPr id="14438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Clr>
                <a:srgbClr val="3399FF"/>
              </a:buClr>
              <a:defRPr/>
            </a:pPr>
            <a:r>
              <a:rPr lang="pt-PT" sz="4400" b="1" i="1" smtClean="0">
                <a:latin typeface="Times New Roman" pitchFamily="18" charset="0"/>
              </a:rPr>
              <a:t>D</a:t>
            </a:r>
            <a:r>
              <a:rPr lang="pt-PT" sz="3600" b="1" i="1" smtClean="0">
                <a:latin typeface="Times New Roman" pitchFamily="18" charset="0"/>
              </a:rPr>
              <a:t>os grandes senhores:</a:t>
            </a:r>
          </a:p>
        </p:txBody>
      </p:sp>
      <p:sp>
        <p:nvSpPr>
          <p:cNvPr id="144391" name="AutoShape 7"/>
          <p:cNvSpPr>
            <a:spLocks noChangeArrowheads="1"/>
          </p:cNvSpPr>
          <p:nvPr/>
        </p:nvSpPr>
        <p:spPr bwMode="auto">
          <a:xfrm>
            <a:off x="1692275" y="2781300"/>
            <a:ext cx="2808288" cy="1439863"/>
          </a:xfrm>
          <a:prstGeom prst="wave">
            <a:avLst>
              <a:gd name="adj1" fmla="val 13005"/>
              <a:gd name="adj2" fmla="val 0"/>
            </a:avLst>
          </a:prstGeom>
          <a:solidFill>
            <a:srgbClr val="3399FF"/>
          </a:solidFill>
          <a:ln w="9525">
            <a:round/>
            <a:headEnd/>
            <a:tailEnd/>
          </a:ln>
          <a:effectLst/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3399FF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pt-PT" sz="32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Manhãs </a:t>
            </a:r>
          </a:p>
          <a:p>
            <a:pPr algn="ctr">
              <a:defRPr/>
            </a:pPr>
            <a:r>
              <a:rPr lang="pt-PT" sz="32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e tardes</a:t>
            </a:r>
          </a:p>
        </p:txBody>
      </p:sp>
      <p:sp>
        <p:nvSpPr>
          <p:cNvPr id="144392" name="Text Box 8"/>
          <p:cNvSpPr txBox="1">
            <a:spLocks noChangeArrowheads="1"/>
          </p:cNvSpPr>
          <p:nvPr/>
        </p:nvSpPr>
        <p:spPr bwMode="auto">
          <a:xfrm>
            <a:off x="900113" y="4437063"/>
            <a:ext cx="93948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rgbClr val="3399FF"/>
              </a:buClr>
              <a:buFontTx/>
              <a:buAutoNum type="arabicPeriod"/>
            </a:pPr>
            <a:r>
              <a:rPr lang="pt-PT" sz="4400">
                <a:latin typeface="Times New Roman" pitchFamily="18" charset="0"/>
              </a:rPr>
              <a:t>R</a:t>
            </a:r>
            <a:r>
              <a:rPr lang="pt-PT" sz="3600">
                <a:latin typeface="Times New Roman" pitchFamily="18" charset="0"/>
              </a:rPr>
              <a:t>ecepção dos clientes (desempregados);</a:t>
            </a:r>
          </a:p>
        </p:txBody>
      </p:sp>
      <p:sp>
        <p:nvSpPr>
          <p:cNvPr id="144393" name="Text Box 9"/>
          <p:cNvSpPr txBox="1">
            <a:spLocks noChangeArrowheads="1"/>
          </p:cNvSpPr>
          <p:nvPr/>
        </p:nvSpPr>
        <p:spPr bwMode="auto">
          <a:xfrm>
            <a:off x="250825" y="5445125"/>
            <a:ext cx="72739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pt-PT" sz="3600" dirty="0">
                <a:solidFill>
                  <a:srgbClr val="33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2.</a:t>
            </a:r>
            <a:r>
              <a:rPr lang="pt-PT" sz="36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</a:t>
            </a:r>
            <a:r>
              <a:rPr lang="pt-PT" sz="4400" dirty="0">
                <a:latin typeface="Times New Roman" pitchFamily="18" charset="0"/>
              </a:rPr>
              <a:t>N</a:t>
            </a:r>
            <a:r>
              <a:rPr lang="pt-PT" sz="3600" dirty="0">
                <a:latin typeface="Times New Roman" pitchFamily="18" charset="0"/>
              </a:rPr>
              <a:t>egócios;</a:t>
            </a:r>
          </a:p>
        </p:txBody>
      </p:sp>
      <p:pic>
        <p:nvPicPr>
          <p:cNvPr id="144394" name="Picture 10" descr="mone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5300663"/>
            <a:ext cx="2016125" cy="130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400" name="Picture 16" descr="arqueir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025" y="692150"/>
            <a:ext cx="1979613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4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4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4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4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4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4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4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4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/>
      <p:bldP spid="14439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14400" y="692150"/>
            <a:ext cx="8229600" cy="28813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pt-PT" sz="3600" dirty="0" smtClean="0">
                <a:solidFill>
                  <a:srgbClr val="33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			3.</a:t>
            </a:r>
            <a:r>
              <a:rPr lang="pt-PT" sz="3600" dirty="0" smtClean="0">
                <a:latin typeface="Times New Roman" pitchFamily="18" charset="0"/>
              </a:rPr>
              <a:t> </a:t>
            </a:r>
            <a:r>
              <a:rPr lang="pt-PT" sz="4400" dirty="0" smtClean="0">
                <a:effectLst/>
                <a:latin typeface="Times New Roman" pitchFamily="18" charset="0"/>
              </a:rPr>
              <a:t>A</a:t>
            </a:r>
            <a:r>
              <a:rPr lang="pt-PT" sz="3600" dirty="0" smtClean="0">
                <a:effectLst/>
                <a:latin typeface="Times New Roman" pitchFamily="18" charset="0"/>
              </a:rPr>
              <a:t>ctividades religiosas;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pt-PT" sz="16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pt-PT" sz="3600" dirty="0" smtClean="0">
                <a:solidFill>
                  <a:srgbClr val="33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4.</a:t>
            </a:r>
            <a:r>
              <a:rPr lang="pt-PT" sz="3600" dirty="0" smtClean="0">
                <a:latin typeface="Times New Roman" pitchFamily="18" charset="0"/>
              </a:rPr>
              <a:t> </a:t>
            </a:r>
            <a:r>
              <a:rPr lang="pt-PT" sz="4400" dirty="0" smtClean="0">
                <a:effectLst/>
                <a:latin typeface="Times New Roman" pitchFamily="18" charset="0"/>
              </a:rPr>
              <a:t>C</a:t>
            </a:r>
            <a:r>
              <a:rPr lang="pt-PT" sz="3600" dirty="0" smtClean="0">
                <a:effectLst/>
                <a:latin typeface="Times New Roman" pitchFamily="18" charset="0"/>
              </a:rPr>
              <a:t>aso fossem membros do             Senado, participavam nas              sessões.</a:t>
            </a:r>
          </a:p>
        </p:txBody>
      </p:sp>
      <p:sp>
        <p:nvSpPr>
          <p:cNvPr id="156676" name="AutoShape 4"/>
          <p:cNvSpPr>
            <a:spLocks noChangeArrowheads="1"/>
          </p:cNvSpPr>
          <p:nvPr/>
        </p:nvSpPr>
        <p:spPr bwMode="auto">
          <a:xfrm>
            <a:off x="611188" y="3644900"/>
            <a:ext cx="2735262" cy="1223963"/>
          </a:xfrm>
          <a:prstGeom prst="wave">
            <a:avLst>
              <a:gd name="adj1" fmla="val 13005"/>
              <a:gd name="adj2" fmla="val 0"/>
            </a:avLst>
          </a:prstGeom>
          <a:solidFill>
            <a:srgbClr val="3399FF"/>
          </a:solidFill>
          <a:ln w="9525">
            <a:round/>
            <a:headEnd/>
            <a:tailEnd/>
          </a:ln>
          <a:effectLst/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3399FF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pt-PT" sz="36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À noite</a:t>
            </a:r>
          </a:p>
        </p:txBody>
      </p:sp>
      <p:sp>
        <p:nvSpPr>
          <p:cNvPr id="156677" name="Text Box 5"/>
          <p:cNvSpPr txBox="1">
            <a:spLocks noChangeArrowheads="1"/>
          </p:cNvSpPr>
          <p:nvPr/>
        </p:nvSpPr>
        <p:spPr bwMode="auto">
          <a:xfrm>
            <a:off x="1476375" y="5157788"/>
            <a:ext cx="60483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pt-PT" sz="3600" dirty="0">
                <a:solidFill>
                  <a:srgbClr val="33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1.</a:t>
            </a:r>
            <a:r>
              <a:rPr lang="pt-PT" sz="3600" dirty="0">
                <a:latin typeface="Times New Roman" pitchFamily="18" charset="0"/>
              </a:rPr>
              <a:t> </a:t>
            </a:r>
            <a:r>
              <a:rPr lang="pt-PT" sz="4400" dirty="0">
                <a:latin typeface="Times New Roman" pitchFamily="18" charset="0"/>
              </a:rPr>
              <a:t>B</a:t>
            </a:r>
            <a:r>
              <a:rPr lang="pt-PT" sz="3600" dirty="0">
                <a:latin typeface="Times New Roman" pitchFamily="18" charset="0"/>
              </a:rPr>
              <a:t>anquetes, onde eram             servidos dezenas de pratos.</a:t>
            </a:r>
          </a:p>
        </p:txBody>
      </p:sp>
      <p:pic>
        <p:nvPicPr>
          <p:cNvPr id="156679" name="Picture 7" descr="senad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1450975"/>
            <a:ext cx="2916237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681" name="Picture 9" descr="Arte griego y roman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0"/>
            <a:ext cx="202882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683" name="Picture 11" descr="051028_asterix_escalope.jpg"/>
          <p:cNvPicPr>
            <a:picLocks noChangeAspect="1" noChangeArrowheads="1"/>
          </p:cNvPicPr>
          <p:nvPr/>
        </p:nvPicPr>
        <p:blipFill>
          <a:blip r:embed="rId5" cstate="print"/>
          <a:srcRect r="46642"/>
          <a:stretch>
            <a:fillRect/>
          </a:stretch>
        </p:blipFill>
        <p:spPr bwMode="auto">
          <a:xfrm>
            <a:off x="6838950" y="4508500"/>
            <a:ext cx="2305050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6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6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5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6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6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pt-PT" sz="6000" smtClean="0">
                <a:latin typeface="Times New Roman" pitchFamily="18" charset="0"/>
              </a:rPr>
              <a:t>2.4 A alimentação</a:t>
            </a:r>
          </a:p>
        </p:txBody>
      </p:sp>
      <p:pic>
        <p:nvPicPr>
          <p:cNvPr id="157700" name="Picture 4" descr="Natureza morta. Fresco de Pompeia">
            <a:hlinkClick r:id="rId3" tooltip="&quot;Natureza morta. Fresco de Pompeia&quot;"/>
          </p:cNvPr>
          <p:cNvPicPr>
            <a:picLocks noChangeAspect="1" noChangeArrowheads="1"/>
          </p:cNvPicPr>
          <p:nvPr>
            <p:ph type="body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227763" y="1557338"/>
            <a:ext cx="2540000" cy="1714500"/>
          </a:xfrm>
          <a:noFill/>
        </p:spPr>
      </p:pic>
      <p:sp>
        <p:nvSpPr>
          <p:cNvPr id="157701" name="Text Box 5"/>
          <p:cNvSpPr txBox="1">
            <a:spLocks noChangeArrowheads="1"/>
          </p:cNvSpPr>
          <p:nvPr/>
        </p:nvSpPr>
        <p:spPr bwMode="auto">
          <a:xfrm>
            <a:off x="900113" y="1844675"/>
            <a:ext cx="7991475" cy="447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3399FF"/>
              </a:buClr>
              <a:buFont typeface="Wingdings" pitchFamily="2" charset="2"/>
              <a:buChar char="§"/>
            </a:pPr>
            <a:r>
              <a:rPr lang="pt-PT" sz="3200">
                <a:latin typeface="Times New Roman" pitchFamily="18" charset="0"/>
              </a:rPr>
              <a:t> </a:t>
            </a:r>
            <a:r>
              <a:rPr lang="pt-PT" sz="4000">
                <a:latin typeface="Times New Roman" pitchFamily="18" charset="0"/>
              </a:rPr>
              <a:t>C</a:t>
            </a:r>
            <a:r>
              <a:rPr lang="pt-PT" sz="3200">
                <a:latin typeface="Times New Roman" pitchFamily="18" charset="0"/>
              </a:rPr>
              <a:t>onsistia essencialmente em                 vegetais e frutas.</a:t>
            </a:r>
            <a:endParaRPr lang="pt-PT" sz="800">
              <a:latin typeface="Times New Roman" pitchFamily="18" charset="0"/>
            </a:endParaRPr>
          </a:p>
          <a:p>
            <a:pPr>
              <a:spcBef>
                <a:spcPct val="50000"/>
              </a:spcBef>
              <a:buClr>
                <a:srgbClr val="3399FF"/>
              </a:buClr>
              <a:buFont typeface="Wingdings" pitchFamily="2" charset="2"/>
              <a:buChar char="§"/>
            </a:pPr>
            <a:r>
              <a:rPr lang="pt-PT" sz="3200">
                <a:latin typeface="Times New Roman" pitchFamily="18" charset="0"/>
              </a:rPr>
              <a:t> </a:t>
            </a:r>
            <a:r>
              <a:rPr lang="pt-PT" sz="4000">
                <a:latin typeface="Times New Roman" pitchFamily="18" charset="0"/>
              </a:rPr>
              <a:t>O</a:t>
            </a:r>
            <a:r>
              <a:rPr lang="pt-PT" sz="3200">
                <a:latin typeface="Times New Roman" pitchFamily="18" charset="0"/>
              </a:rPr>
              <a:t> prato típico era </a:t>
            </a:r>
            <a:r>
              <a:rPr lang="pt-PT" sz="3200" i="1">
                <a:latin typeface="Times New Roman" pitchFamily="18" charset="0"/>
              </a:rPr>
              <a:t>“mingau”,</a:t>
            </a:r>
            <a:r>
              <a:rPr lang="pt-PT" sz="3200">
                <a:latin typeface="Times New Roman" pitchFamily="18" charset="0"/>
              </a:rPr>
              <a:t> de água com cevada.</a:t>
            </a:r>
            <a:endParaRPr lang="pt-PT" sz="1200">
              <a:latin typeface="Times New Roman" pitchFamily="18" charset="0"/>
            </a:endParaRPr>
          </a:p>
          <a:p>
            <a:pPr lvl="4">
              <a:spcBef>
                <a:spcPct val="50000"/>
              </a:spcBef>
              <a:buClr>
                <a:srgbClr val="3399FF"/>
              </a:buClr>
              <a:buFont typeface="Wingdings" pitchFamily="2" charset="2"/>
              <a:buChar char="§"/>
            </a:pPr>
            <a:r>
              <a:rPr lang="pt-PT" sz="4000">
                <a:latin typeface="Times New Roman" pitchFamily="18" charset="0"/>
              </a:rPr>
              <a:t> S</a:t>
            </a:r>
            <a:r>
              <a:rPr lang="pt-PT" sz="3200">
                <a:latin typeface="Times New Roman" pitchFamily="18" charset="0"/>
              </a:rPr>
              <a:t>ó os ricos comiam carne,                geralmente de porco, burro, pombo,       carneiro … </a:t>
            </a:r>
          </a:p>
        </p:txBody>
      </p:sp>
      <p:pic>
        <p:nvPicPr>
          <p:cNvPr id="157703" name="Picture 7" descr="qq10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4475163"/>
            <a:ext cx="1998662" cy="238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7704" name="Rectangle 8"/>
          <p:cNvSpPr>
            <a:spLocks noChangeArrowheads="1"/>
          </p:cNvSpPr>
          <p:nvPr/>
        </p:nvSpPr>
        <p:spPr bwMode="auto">
          <a:xfrm rot="871103">
            <a:off x="6227763" y="1628775"/>
            <a:ext cx="2519362" cy="1657350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Dot"/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ransition spd="med">
    <p:split orient="vert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7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7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7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7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157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1577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7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7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7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7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7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7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7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7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8" grpId="0"/>
      <p:bldP spid="15770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pt-PT" smtClean="0"/>
              <a:t> </a:t>
            </a:r>
            <a:r>
              <a:rPr lang="pt-PT" sz="6000" smtClean="0">
                <a:latin typeface="Times New Roman" pitchFamily="18" charset="0"/>
              </a:rPr>
              <a:t>2.5</a:t>
            </a:r>
            <a:r>
              <a:rPr lang="pt-PT" smtClean="0"/>
              <a:t> </a:t>
            </a:r>
            <a:r>
              <a:rPr lang="pt-PT" sz="6000" smtClean="0">
                <a:latin typeface="Times New Roman" pitchFamily="18" charset="0"/>
              </a:rPr>
              <a:t>Os tempos livres</a:t>
            </a:r>
          </a:p>
        </p:txBody>
      </p:sp>
      <p:sp>
        <p:nvSpPr>
          <p:cNvPr id="15462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50825" y="1557338"/>
            <a:ext cx="8893175" cy="5300662"/>
          </a:xfrm>
        </p:spPr>
        <p:txBody>
          <a:bodyPr/>
          <a:lstStyle/>
          <a:p>
            <a:pPr eaLnBrk="1" hangingPunct="1">
              <a:buClr>
                <a:srgbClr val="3399FF"/>
              </a:buClr>
              <a:defRPr/>
            </a:pPr>
            <a:r>
              <a:rPr lang="pt-PT" sz="4400" dirty="0" smtClean="0">
                <a:latin typeface="Times New Roman" pitchFamily="18" charset="0"/>
              </a:rPr>
              <a:t>N</a:t>
            </a:r>
            <a:r>
              <a:rPr lang="pt-PT" sz="3600" dirty="0" smtClean="0">
                <a:latin typeface="Times New Roman" pitchFamily="18" charset="0"/>
              </a:rPr>
              <a:t>os tempos livres os grandes senhores: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pt-PT" sz="12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pt-PT" sz="12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pt-PT" sz="3600" dirty="0" smtClean="0">
                <a:latin typeface="Times New Roman" pitchFamily="18" charset="0"/>
              </a:rPr>
              <a:t>		</a:t>
            </a:r>
            <a:r>
              <a:rPr lang="pt-PT" sz="3600" dirty="0" smtClean="0">
                <a:solidFill>
                  <a:srgbClr val="33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1.</a:t>
            </a:r>
            <a:r>
              <a:rPr lang="pt-PT" sz="3600" dirty="0" smtClean="0">
                <a:latin typeface="Times New Roman" pitchFamily="18" charset="0"/>
              </a:rPr>
              <a:t> </a:t>
            </a:r>
            <a:r>
              <a:rPr lang="pt-PT" sz="3600" dirty="0" smtClean="0">
                <a:effectLst/>
                <a:latin typeface="Times New Roman" pitchFamily="18" charset="0"/>
              </a:rPr>
              <a:t>Iam ao circo, para ver 			             corridas de cavalos e de carros ;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pt-PT" sz="12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pt-PT" sz="12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pt-PT" sz="3600" dirty="0" smtClean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pt-PT" sz="36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		              	   </a:t>
            </a:r>
            <a:r>
              <a:rPr lang="pt-PT" sz="3600" dirty="0" smtClean="0">
                <a:solidFill>
                  <a:srgbClr val="33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2.</a:t>
            </a:r>
            <a:r>
              <a:rPr lang="pt-PT" sz="3600" dirty="0" smtClean="0">
                <a:latin typeface="Times New Roman" pitchFamily="18" charset="0"/>
              </a:rPr>
              <a:t> </a:t>
            </a:r>
            <a:r>
              <a:rPr lang="pt-PT" sz="4000" dirty="0" smtClean="0">
                <a:effectLst/>
                <a:latin typeface="Times New Roman" pitchFamily="18" charset="0"/>
              </a:rPr>
              <a:t>A</a:t>
            </a:r>
            <a:r>
              <a:rPr lang="pt-PT" sz="3600" dirty="0" smtClean="0">
                <a:effectLst/>
                <a:latin typeface="Times New Roman" pitchFamily="18" charset="0"/>
              </a:rPr>
              <a:t>ssistiam a         		     	                  espectáculos de gladiadores;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pt-PT" sz="12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pt-PT" sz="12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pt-PT" sz="3600" dirty="0" smtClean="0">
                <a:latin typeface="Times New Roman" pitchFamily="18" charset="0"/>
              </a:rPr>
              <a:t>			</a:t>
            </a:r>
          </a:p>
        </p:txBody>
      </p:sp>
      <p:pic>
        <p:nvPicPr>
          <p:cNvPr id="154628" name="Picture 4" descr="Destino de um gladiador derrotado decidido pelo público">
            <a:hlinkClick r:id="rId3" tooltip="&quot;Destino de um gladiador derrotado decidido pelo público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4365625"/>
            <a:ext cx="28575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629" name="Picture 5" descr="r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125" y="2205038"/>
            <a:ext cx="230505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630" name="Picture 6" descr="gladiadore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7050" y="4005263"/>
            <a:ext cx="1665288" cy="19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4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54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154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54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4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3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684213" y="620713"/>
            <a:ext cx="8459787" cy="62372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pt-PT" sz="3600" dirty="0" smtClean="0">
                <a:solidFill>
                  <a:srgbClr val="33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		       3.</a:t>
            </a:r>
            <a:r>
              <a:rPr lang="pt-PT" sz="3600" dirty="0" smtClean="0">
                <a:latin typeface="Times New Roman" pitchFamily="18" charset="0"/>
              </a:rPr>
              <a:t> </a:t>
            </a:r>
            <a:r>
              <a:rPr lang="pt-PT" sz="4000" dirty="0" smtClean="0">
                <a:effectLst/>
                <a:latin typeface="Times New Roman" pitchFamily="18" charset="0"/>
              </a:rPr>
              <a:t>P</a:t>
            </a:r>
            <a:r>
              <a:rPr lang="pt-PT" sz="3600" dirty="0" smtClean="0">
                <a:effectLst/>
                <a:latin typeface="Times New Roman" pitchFamily="18" charset="0"/>
              </a:rPr>
              <a:t>articipavam nos banhos           		      públicos, onde também se 			      conversava e tratava de negócios;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pt-PT" sz="12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pt-PT" sz="12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pt-PT" dirty="0" smtClean="0">
                <a:solidFill>
                  <a:srgbClr val="33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	    4.</a:t>
            </a:r>
            <a:r>
              <a:rPr lang="pt-PT" dirty="0" smtClean="0"/>
              <a:t> </a:t>
            </a:r>
            <a:r>
              <a:rPr lang="pt-PT" sz="4000" dirty="0" smtClean="0">
                <a:effectLst/>
                <a:latin typeface="Times New Roman" pitchFamily="18" charset="0"/>
              </a:rPr>
              <a:t>A</a:t>
            </a:r>
            <a:r>
              <a:rPr lang="pt-PT" sz="3600" dirty="0" smtClean="0">
                <a:effectLst/>
                <a:latin typeface="Times New Roman" pitchFamily="18" charset="0"/>
              </a:rPr>
              <a:t>ssistiam a lutas de homens             		  contra animais selvagens;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pt-PT" sz="36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pt-PT" sz="3600" b="1" dirty="0" smtClean="0">
                <a:solidFill>
                  <a:srgbClr val="33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NOTA:</a:t>
            </a:r>
            <a:r>
              <a:rPr lang="pt-PT" sz="3600" dirty="0" smtClean="0">
                <a:latin typeface="Times New Roman" pitchFamily="18" charset="0"/>
              </a:rPr>
              <a:t> </a:t>
            </a:r>
            <a:r>
              <a:rPr lang="pt-PT" sz="4000" dirty="0" smtClean="0">
                <a:effectLst/>
                <a:latin typeface="Times New Roman" pitchFamily="18" charset="0"/>
              </a:rPr>
              <a:t>O</a:t>
            </a:r>
            <a:r>
              <a:rPr lang="pt-PT" sz="3600" dirty="0" smtClean="0">
                <a:effectLst/>
                <a:latin typeface="Times New Roman" pitchFamily="18" charset="0"/>
              </a:rPr>
              <a:t>s romanos gastavam imenso         dinheiro em efeitos especiais na 		  organização dos espectáculos. </a:t>
            </a:r>
          </a:p>
        </p:txBody>
      </p:sp>
      <p:pic>
        <p:nvPicPr>
          <p:cNvPr id="179205" name="Picture 5" descr="Pessoas_00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50" y="4000500"/>
            <a:ext cx="1223963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9209" name="Picture 9" descr="janu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6975" y="5343525"/>
            <a:ext cx="1597025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9210" name="Picture 10" descr="banho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476250"/>
            <a:ext cx="2051050" cy="153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9211" name="Picture 11" descr="banhos publico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39050" y="0"/>
            <a:ext cx="1504950" cy="186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9213" name="Picture 13" descr="FOTOAREN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850" y="2565400"/>
            <a:ext cx="1944688" cy="190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79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179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7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9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9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9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9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79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79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37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9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9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79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9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pt-PT" sz="6000" dirty="0" smtClean="0">
                <a:latin typeface="Times New Roman" pitchFamily="18" charset="0"/>
              </a:rPr>
              <a:t> 2.6</a:t>
            </a:r>
            <a:r>
              <a:rPr lang="pt-PT" dirty="0" smtClean="0"/>
              <a:t> </a:t>
            </a:r>
            <a:r>
              <a:rPr lang="pt-PT" sz="6000" dirty="0" smtClean="0">
                <a:latin typeface="Times New Roman" pitchFamily="18" charset="0"/>
              </a:rPr>
              <a:t>As habitações</a:t>
            </a:r>
          </a:p>
        </p:txBody>
      </p:sp>
      <p:sp>
        <p:nvSpPr>
          <p:cNvPr id="14950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68313" y="1484313"/>
            <a:ext cx="8280400" cy="5184775"/>
          </a:xfrm>
        </p:spPr>
        <p:txBody>
          <a:bodyPr/>
          <a:lstStyle/>
          <a:p>
            <a:pPr eaLnBrk="1" hangingPunct="1">
              <a:buClr>
                <a:srgbClr val="3399FF"/>
              </a:buClr>
              <a:defRPr/>
            </a:pPr>
            <a:r>
              <a:rPr lang="pt-PT" dirty="0" smtClean="0">
                <a:effectLst/>
                <a:latin typeface="Times New Roman" pitchFamily="18" charset="0"/>
              </a:rPr>
              <a:t>As casas dos pobres eram construídas com finas vigas de madeira, e por isso são frequentes os incêndios e os desmoronamentos.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pt-PT" sz="16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pt-PT" sz="1600" dirty="0" smtClean="0">
              <a:latin typeface="Times New Roman" pitchFamily="18" charset="0"/>
            </a:endParaRPr>
          </a:p>
          <a:p>
            <a:pPr lvl="4" eaLnBrk="1" hangingPunct="1">
              <a:buClr>
                <a:srgbClr val="3399FF"/>
              </a:buClr>
              <a:defRPr/>
            </a:pPr>
            <a:r>
              <a:rPr lang="pt-PT" sz="3200" dirty="0" smtClean="0">
                <a:effectLst/>
                <a:latin typeface="Times New Roman" pitchFamily="18" charset="0"/>
              </a:rPr>
              <a:t>É preciso ser-se rico para se dormir sem barulhos, de discussões e        de telhas que caem do telhado e esmagam o crânio a                alguém que passa na rua.</a:t>
            </a:r>
          </a:p>
        </p:txBody>
      </p:sp>
      <p:pic>
        <p:nvPicPr>
          <p:cNvPr id="149509" name="Picture 5" descr="CM_0029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6538" y="4581525"/>
            <a:ext cx="1287462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14" name="Picture 10" descr="vill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365625"/>
            <a:ext cx="2627313" cy="187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Imagem 9" descr="http://img.photobucket.com/albums/v220/Lobitino/Animacao/casa-ard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9563" y="1571625"/>
            <a:ext cx="868362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7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6" grpId="0" autoUpdateAnimBg="0"/>
      <p:bldP spid="149507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55638" y="317500"/>
            <a:ext cx="8059737" cy="1354138"/>
          </a:xfrm>
        </p:spPr>
        <p:txBody>
          <a:bodyPr/>
          <a:lstStyle/>
          <a:p>
            <a:pPr algn="ctr" eaLnBrk="1" hangingPunct="1">
              <a:defRPr/>
            </a:pPr>
            <a:r>
              <a:rPr lang="pt-PT" sz="6000" smtClean="0">
                <a:latin typeface="Times New Roman" pitchFamily="18" charset="0"/>
              </a:rPr>
              <a:t> 2.6.1</a:t>
            </a:r>
            <a:r>
              <a:rPr lang="pt-PT" smtClean="0"/>
              <a:t> </a:t>
            </a:r>
            <a:r>
              <a:rPr lang="pt-PT" sz="6000" smtClean="0">
                <a:latin typeface="Times New Roman" pitchFamily="18" charset="0"/>
              </a:rPr>
              <a:t>Os tipos de casas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95288" y="1628775"/>
            <a:ext cx="8748712" cy="5229225"/>
          </a:xfrm>
        </p:spPr>
        <p:txBody>
          <a:bodyPr/>
          <a:lstStyle/>
          <a:p>
            <a:pPr eaLnBrk="1" hangingPunct="1">
              <a:buClr>
                <a:srgbClr val="3399FF"/>
              </a:buClr>
              <a:defRPr/>
            </a:pPr>
            <a:r>
              <a:rPr lang="pt-PT" sz="3600" b="1" i="1" dirty="0" smtClean="0">
                <a:latin typeface="Times New Roman" pitchFamily="18" charset="0"/>
              </a:rPr>
              <a:t>D</a:t>
            </a:r>
            <a:r>
              <a:rPr lang="pt-PT" b="1" i="1" dirty="0" smtClean="0">
                <a:latin typeface="Times New Roman" pitchFamily="18" charset="0"/>
              </a:rPr>
              <a:t>ÓMUS: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pt-PT" dirty="0" smtClean="0">
                <a:latin typeface="Times New Roman" pitchFamily="18" charset="0"/>
              </a:rPr>
              <a:t>			</a:t>
            </a:r>
            <a:r>
              <a:rPr lang="pt-PT" dirty="0" smtClean="0">
                <a:effectLst/>
                <a:latin typeface="Times New Roman" pitchFamily="18" charset="0"/>
              </a:rPr>
              <a:t>Casas habitadas pelos grandes senhores.   	        Eram luxuosas e                                               	        espaçosas.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pt-PT" sz="10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pt-PT" sz="10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pt-PT" sz="10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pt-PT" sz="1000" dirty="0" smtClean="0">
              <a:latin typeface="Times New Roman" pitchFamily="18" charset="0"/>
            </a:endParaRPr>
          </a:p>
          <a:p>
            <a:pPr eaLnBrk="1" hangingPunct="1">
              <a:buClr>
                <a:srgbClr val="3399FF"/>
              </a:buClr>
              <a:defRPr/>
            </a:pPr>
            <a:r>
              <a:rPr lang="pt-PT" sz="3600" b="1" i="1" dirty="0" smtClean="0">
                <a:latin typeface="Times New Roman" pitchFamily="18" charset="0"/>
              </a:rPr>
              <a:t>V</a:t>
            </a:r>
            <a:r>
              <a:rPr lang="pt-PT" b="1" i="1" dirty="0" smtClean="0">
                <a:latin typeface="Times New Roman" pitchFamily="18" charset="0"/>
              </a:rPr>
              <a:t>ILLAES: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pt-PT" dirty="0" smtClean="0">
                <a:latin typeface="Times New Roman" pitchFamily="18" charset="0"/>
              </a:rPr>
              <a:t>		</a:t>
            </a:r>
            <a:r>
              <a:rPr lang="pt-PT" dirty="0" smtClean="0">
                <a:effectLst/>
                <a:latin typeface="Times New Roman" pitchFamily="18" charset="0"/>
              </a:rPr>
              <a:t>Casas de campo, pertencentes a proprietários rurais.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pt-PT" dirty="0" smtClean="0">
              <a:effectLst/>
              <a:latin typeface="Times New Roman" pitchFamily="18" charset="0"/>
            </a:endParaRPr>
          </a:p>
        </p:txBody>
      </p:sp>
      <p:pic>
        <p:nvPicPr>
          <p:cNvPr id="160774" name="Picture 6" descr="domu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276475"/>
            <a:ext cx="187325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0776" name="Picture 8" descr="domus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163" y="2781300"/>
            <a:ext cx="3240087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0777" name="Picture 9" descr="villae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8538" y="5762625"/>
            <a:ext cx="439102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8" presetClass="entr" presetSubtype="0" ac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0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0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160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34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68313" y="765175"/>
            <a:ext cx="8351837" cy="4530725"/>
          </a:xfrm>
        </p:spPr>
        <p:txBody>
          <a:bodyPr/>
          <a:lstStyle/>
          <a:p>
            <a:pPr eaLnBrk="1" hangingPunct="1">
              <a:buClr>
                <a:srgbClr val="3399FF"/>
              </a:buClr>
              <a:defRPr/>
            </a:pPr>
            <a:r>
              <a:rPr lang="pt-PT" sz="4000" b="1" i="1" dirty="0" smtClean="0">
                <a:latin typeface="Times New Roman" pitchFamily="18" charset="0"/>
              </a:rPr>
              <a:t>I</a:t>
            </a:r>
            <a:r>
              <a:rPr lang="pt-PT" b="1" i="1" dirty="0" smtClean="0">
                <a:latin typeface="Times New Roman" pitchFamily="18" charset="0"/>
              </a:rPr>
              <a:t>NSULAES: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pt-PT" dirty="0" smtClean="0">
                <a:latin typeface="Times New Roman" pitchFamily="18" charset="0"/>
              </a:rPr>
              <a:t>		</a:t>
            </a:r>
            <a:r>
              <a:rPr lang="pt-PT" sz="3600" dirty="0" smtClean="0">
                <a:effectLst/>
                <a:latin typeface="Times New Roman" pitchFamily="18" charset="0"/>
              </a:rPr>
              <a:t>P</a:t>
            </a:r>
            <a:r>
              <a:rPr lang="pt-PT" dirty="0" smtClean="0">
                <a:effectLst/>
                <a:latin typeface="Times New Roman" pitchFamily="18" charset="0"/>
              </a:rPr>
              <a:t>rédios situados nos centros urbanos. Habitados por mais do que uma família de plebeus ( Com poucas condições e ardiam facilmente).</a:t>
            </a:r>
          </a:p>
          <a:p>
            <a:pPr eaLnBrk="1" hangingPunct="1">
              <a:defRPr/>
            </a:pPr>
            <a:endParaRPr lang="pt-PT" dirty="0" smtClean="0">
              <a:effectLst/>
              <a:latin typeface="Times New Roman" pitchFamily="18" charset="0"/>
            </a:endParaRPr>
          </a:p>
        </p:txBody>
      </p:sp>
      <p:pic>
        <p:nvPicPr>
          <p:cNvPr id="161796" name="Picture 4" descr="insulla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1750" y="3068638"/>
            <a:ext cx="4032250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1798" name="Picture 6" descr="insulae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4292600"/>
            <a:ext cx="514350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61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pt-PT" sz="6000" smtClean="0">
                <a:latin typeface="Times New Roman" pitchFamily="18" charset="0"/>
              </a:rPr>
              <a:t>2.7 A mulher romana</a:t>
            </a:r>
          </a:p>
        </p:txBody>
      </p:sp>
      <p:sp>
        <p:nvSpPr>
          <p:cNvPr id="1587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23850" y="1916113"/>
            <a:ext cx="8569325" cy="5257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pt-PT" sz="10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pt-PT" sz="10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pt-PT" sz="10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pt-PT" sz="10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pt-PT" sz="10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pt-PT" sz="80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pt-PT" smtClean="0"/>
              <a:t>			</a:t>
            </a:r>
          </a:p>
        </p:txBody>
      </p:sp>
      <p:pic>
        <p:nvPicPr>
          <p:cNvPr id="158726" name="Picture 6" descr="penteadoroman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9925" y="1412875"/>
            <a:ext cx="2092325" cy="309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8727" name="Rectangle 7"/>
          <p:cNvSpPr>
            <a:spLocks noChangeArrowheads="1"/>
          </p:cNvSpPr>
          <p:nvPr/>
        </p:nvSpPr>
        <p:spPr bwMode="auto">
          <a:xfrm>
            <a:off x="684213" y="1989138"/>
            <a:ext cx="8675687" cy="535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3399FF"/>
              </a:buClr>
              <a:buSzPct val="110000"/>
              <a:buFont typeface="Wingdings" pitchFamily="2" charset="2"/>
              <a:buChar char="§"/>
              <a:defRPr/>
            </a:pPr>
            <a:r>
              <a:rPr lang="pt-PT" sz="3200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</a:rPr>
              <a:t> </a:t>
            </a:r>
            <a:r>
              <a:rPr lang="pt-PT" sz="4400" dirty="0">
                <a:latin typeface="Times New Roman" pitchFamily="18" charset="0"/>
              </a:rPr>
              <a:t>N</a:t>
            </a:r>
            <a:r>
              <a:rPr lang="pt-PT" sz="3600" dirty="0">
                <a:latin typeface="Times New Roman" pitchFamily="18" charset="0"/>
              </a:rPr>
              <a:t>esta época as mulheres eram      conhecidas pelos seus extravagantes penteados.</a:t>
            </a:r>
            <a:r>
              <a:rPr lang="pt-PT" sz="3600" dirty="0">
                <a:latin typeface="Verdana" pitchFamily="34" charset="0"/>
              </a:rPr>
              <a:t>  </a:t>
            </a:r>
          </a:p>
          <a:p>
            <a:pPr>
              <a:buClr>
                <a:srgbClr val="3EA04C"/>
              </a:buClr>
              <a:buSzPct val="110000"/>
              <a:buFont typeface="Wingdings" pitchFamily="2" charset="2"/>
              <a:buChar char="§"/>
              <a:defRPr/>
            </a:pPr>
            <a:endParaRPr lang="pt-PT" sz="1600" dirty="0">
              <a:latin typeface="Verdana" pitchFamily="34" charset="0"/>
            </a:endParaRPr>
          </a:p>
          <a:p>
            <a:pPr>
              <a:buClr>
                <a:srgbClr val="3EA04C"/>
              </a:buClr>
              <a:buSzPct val="110000"/>
              <a:buFont typeface="Wingdings" pitchFamily="2" charset="2"/>
              <a:buNone/>
              <a:defRPr/>
            </a:pPr>
            <a:endParaRPr lang="pt-PT" sz="1600" dirty="0">
              <a:latin typeface="Verdana" pitchFamily="34" charset="0"/>
            </a:endParaRPr>
          </a:p>
          <a:p>
            <a:pPr>
              <a:buClr>
                <a:srgbClr val="3EA04C"/>
              </a:buClr>
              <a:buSzPct val="110000"/>
              <a:buFont typeface="Wingdings" pitchFamily="2" charset="2"/>
              <a:buNone/>
              <a:defRPr/>
            </a:pPr>
            <a:endParaRPr lang="pt-PT" sz="1000" dirty="0">
              <a:effectLst>
                <a:outerShdw blurRad="38100" dist="38100" dir="2700000" algn="tl">
                  <a:srgbClr val="FFFFFF"/>
                </a:outerShdw>
              </a:effectLst>
              <a:latin typeface="Verdana" pitchFamily="34" charset="0"/>
            </a:endParaRPr>
          </a:p>
          <a:p>
            <a:pPr lvl="4">
              <a:buClr>
                <a:srgbClr val="3399FF"/>
              </a:buClr>
              <a:buSzPct val="110000"/>
              <a:buFont typeface="Wingdings" pitchFamily="2" charset="2"/>
              <a:buChar char="§"/>
              <a:defRPr/>
            </a:pPr>
            <a:r>
              <a:rPr lang="pt-PT" sz="36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</a:t>
            </a:r>
            <a:r>
              <a:rPr lang="pt-PT" sz="4400" dirty="0">
                <a:latin typeface="Times New Roman" pitchFamily="18" charset="0"/>
              </a:rPr>
              <a:t>D</a:t>
            </a:r>
            <a:r>
              <a:rPr lang="pt-PT" sz="3600" dirty="0">
                <a:latin typeface="Times New Roman" pitchFamily="18" charset="0"/>
              </a:rPr>
              <a:t>eviam ser boas mães e, ocupavam-se dos trabalhos domésticos.</a:t>
            </a:r>
          </a:p>
          <a:p>
            <a:pPr>
              <a:defRPr/>
            </a:pPr>
            <a:endParaRPr lang="pt-PT" sz="36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endParaRPr lang="pt-PT" sz="32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158728" name="Picture 8" descr="as2481t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4221163"/>
            <a:ext cx="2047875" cy="215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7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8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8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8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8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87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87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87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87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8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39750" y="692150"/>
            <a:ext cx="8229600" cy="61658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pt-PT" sz="800" dirty="0" smtClean="0"/>
          </a:p>
          <a:p>
            <a:pPr eaLnBrk="1" hangingPunct="1">
              <a:buClr>
                <a:srgbClr val="3399FF"/>
              </a:buClr>
              <a:defRPr/>
            </a:pPr>
            <a:r>
              <a:rPr lang="pt-PT" sz="4000" dirty="0" smtClean="0">
                <a:effectLst/>
                <a:latin typeface="Times New Roman" pitchFamily="18" charset="0"/>
              </a:rPr>
              <a:t>E</a:t>
            </a:r>
            <a:r>
              <a:rPr lang="pt-PT" sz="3600" dirty="0" smtClean="0">
                <a:effectLst/>
                <a:latin typeface="Times New Roman" pitchFamily="18" charset="0"/>
              </a:rPr>
              <a:t>xistiam profissões especificamente femininas:</a:t>
            </a:r>
            <a:r>
              <a:rPr lang="pt-PT" dirty="0" smtClean="0">
                <a:effectLst/>
                <a:latin typeface="Times New Roman" pitchFamily="18" charset="0"/>
              </a:rPr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pt-PT" dirty="0" smtClean="0">
                <a:latin typeface="Times New Roman" pitchFamily="18" charset="0"/>
              </a:rPr>
              <a:t>	</a:t>
            </a:r>
            <a:r>
              <a:rPr lang="pt-PT" dirty="0" smtClean="0">
                <a:solidFill>
                  <a:srgbClr val="33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	    </a:t>
            </a:r>
            <a:r>
              <a:rPr lang="pt-PT" sz="3600" dirty="0" smtClean="0">
                <a:solidFill>
                  <a:srgbClr val="33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a)</a:t>
            </a:r>
            <a:r>
              <a:rPr lang="pt-PT" sz="3600" dirty="0" smtClean="0">
                <a:latin typeface="Times New Roman" pitchFamily="18" charset="0"/>
              </a:rPr>
              <a:t> </a:t>
            </a:r>
            <a:r>
              <a:rPr lang="pt-PT" sz="4000" dirty="0" smtClean="0">
                <a:effectLst/>
                <a:latin typeface="Times New Roman" pitchFamily="18" charset="0"/>
              </a:rPr>
              <a:t>p</a:t>
            </a:r>
            <a:r>
              <a:rPr lang="pt-PT" sz="3600" dirty="0" smtClean="0">
                <a:effectLst/>
                <a:latin typeface="Times New Roman" pitchFamily="18" charset="0"/>
              </a:rPr>
              <a:t>arteiras, actrizes, amas…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pt-PT" sz="12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pt-PT" sz="12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pt-PT" sz="3600" dirty="0" smtClean="0">
                <a:latin typeface="Times New Roman" pitchFamily="18" charset="0"/>
              </a:rPr>
              <a:t>	</a:t>
            </a:r>
            <a:r>
              <a:rPr lang="pt-PT" sz="3600" dirty="0" smtClean="0">
                <a:solidFill>
                  <a:srgbClr val="33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	    b)</a:t>
            </a:r>
            <a:r>
              <a:rPr lang="pt-PT" sz="3600" dirty="0" smtClean="0">
                <a:latin typeface="Times New Roman" pitchFamily="18" charset="0"/>
              </a:rPr>
              <a:t> </a:t>
            </a:r>
            <a:r>
              <a:rPr lang="pt-PT" sz="4000" dirty="0" smtClean="0">
                <a:effectLst/>
                <a:latin typeface="Times New Roman" pitchFamily="18" charset="0"/>
              </a:rPr>
              <a:t>a</a:t>
            </a:r>
            <a:r>
              <a:rPr lang="pt-PT" sz="3600" dirty="0" smtClean="0">
                <a:effectLst/>
                <a:latin typeface="Times New Roman" pitchFamily="18" charset="0"/>
              </a:rPr>
              <a:t>lgumas possuíam os seus próprios negócios.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pt-PT" sz="12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pt-PT" sz="1200" dirty="0" smtClean="0">
              <a:latin typeface="Times New Roman" pitchFamily="18" charset="0"/>
            </a:endParaRPr>
          </a:p>
          <a:p>
            <a:pPr eaLnBrk="1" hangingPunct="1">
              <a:buClr>
                <a:srgbClr val="3399FF"/>
              </a:buClr>
              <a:defRPr/>
            </a:pPr>
            <a:r>
              <a:rPr lang="pt-PT" sz="4000" dirty="0" smtClean="0">
                <a:effectLst/>
                <a:latin typeface="Times New Roman" pitchFamily="18" charset="0"/>
              </a:rPr>
              <a:t>A</a:t>
            </a:r>
            <a:r>
              <a:rPr lang="pt-PT" sz="3600" dirty="0" smtClean="0">
                <a:effectLst/>
                <a:latin typeface="Times New Roman" pitchFamily="18" charset="0"/>
              </a:rPr>
              <a:t>s mulheres já faziam depilação,         com um instrumento, o “</a:t>
            </a:r>
            <a:r>
              <a:rPr lang="pt-PT" sz="3600" dirty="0" err="1" smtClean="0">
                <a:effectLst/>
                <a:latin typeface="Times New Roman" pitchFamily="18" charset="0"/>
              </a:rPr>
              <a:t>Estrigil</a:t>
            </a:r>
            <a:r>
              <a:rPr lang="pt-PT" sz="3600" dirty="0" smtClean="0">
                <a:effectLst/>
                <a:latin typeface="Times New Roman" pitchFamily="18" charset="0"/>
              </a:rPr>
              <a:t>”. </a:t>
            </a:r>
          </a:p>
          <a:p>
            <a:pPr eaLnBrk="1" hangingPunct="1">
              <a:defRPr/>
            </a:pPr>
            <a:endParaRPr lang="pt-PT" sz="3600" dirty="0" smtClean="0">
              <a:effectLst/>
              <a:latin typeface="Times New Roman" pitchFamily="18" charset="0"/>
            </a:endParaRPr>
          </a:p>
        </p:txBody>
      </p:sp>
      <p:pic>
        <p:nvPicPr>
          <p:cNvPr id="165893" name="Picture 5" descr="depilaca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950" y="4941888"/>
            <a:ext cx="2087563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894" name="Picture 6" descr="as1855t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2060575"/>
            <a:ext cx="1562100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5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5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5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5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58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165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65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65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65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5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5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5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5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8" presetClass="entr" presetSubtype="0" ac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5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60350"/>
            <a:ext cx="9094788" cy="1431925"/>
          </a:xfrm>
        </p:spPr>
        <p:txBody>
          <a:bodyPr/>
          <a:lstStyle/>
          <a:p>
            <a:pPr algn="ctr" eaLnBrk="1" hangingPunct="1">
              <a:defRPr/>
            </a:pPr>
            <a:r>
              <a:rPr lang="pt-PT" sz="4600" smtClean="0">
                <a:latin typeface="Times New Roman" pitchFamily="18" charset="0"/>
              </a:rPr>
              <a:t>1. Um pouco sobre os Romanos…</a:t>
            </a:r>
          </a:p>
        </p:txBody>
      </p:sp>
      <p:sp>
        <p:nvSpPr>
          <p:cNvPr id="19461" name="Rectangle 5"/>
          <p:cNvSpPr>
            <a:spLocks noGrp="1" noRot="1" noChangeArrowheads="1"/>
          </p:cNvSpPr>
          <p:nvPr>
            <p:ph type="body" idx="1"/>
          </p:nvPr>
        </p:nvSpPr>
        <p:spPr>
          <a:xfrm>
            <a:off x="539750" y="1989138"/>
            <a:ext cx="8229600" cy="4530725"/>
          </a:xfrm>
        </p:spPr>
        <p:txBody>
          <a:bodyPr/>
          <a:lstStyle/>
          <a:p>
            <a:pPr eaLnBrk="1" hangingPunct="1">
              <a:buClr>
                <a:srgbClr val="3399FF"/>
              </a:buClr>
              <a:defRPr/>
            </a:pPr>
            <a:r>
              <a:rPr lang="pt-PT" sz="4400" smtClean="0">
                <a:latin typeface="Times New Roman" pitchFamily="18" charset="0"/>
              </a:rPr>
              <a:t>É</a:t>
            </a:r>
            <a:r>
              <a:rPr lang="pt-PT" sz="3600" smtClean="0">
                <a:latin typeface="Times New Roman" pitchFamily="18" charset="0"/>
              </a:rPr>
              <a:t> devido aos Etruscos, que surge o Império Romano.</a:t>
            </a:r>
          </a:p>
          <a:p>
            <a:pPr eaLnBrk="1" hangingPunct="1">
              <a:buClr>
                <a:srgbClr val="3399FF"/>
              </a:buClr>
              <a:buFont typeface="Wingdings" pitchFamily="2" charset="2"/>
              <a:buNone/>
              <a:defRPr/>
            </a:pPr>
            <a:endParaRPr lang="pt-PT" sz="3600" smtClean="0">
              <a:latin typeface="Times New Roman" pitchFamily="18" charset="0"/>
            </a:endParaRPr>
          </a:p>
          <a:p>
            <a:pPr eaLnBrk="1" hangingPunct="1">
              <a:buClr>
                <a:srgbClr val="3399FF"/>
              </a:buClr>
              <a:buFont typeface="Wingdings" pitchFamily="2" charset="2"/>
              <a:buNone/>
              <a:defRPr/>
            </a:pPr>
            <a:endParaRPr lang="pt-PT" sz="1200" smtClean="0">
              <a:latin typeface="Times New Roman" pitchFamily="18" charset="0"/>
            </a:endParaRPr>
          </a:p>
          <a:p>
            <a:pPr eaLnBrk="1" hangingPunct="1">
              <a:buClr>
                <a:srgbClr val="3399FF"/>
              </a:buClr>
              <a:defRPr/>
            </a:pPr>
            <a:r>
              <a:rPr lang="pt-PT" sz="4400" smtClean="0">
                <a:effectLst/>
                <a:latin typeface="Times New Roman" pitchFamily="18" charset="0"/>
              </a:rPr>
              <a:t>I</a:t>
            </a:r>
            <a:r>
              <a:rPr lang="pt-PT" sz="3600" smtClean="0">
                <a:effectLst/>
                <a:latin typeface="Times New Roman" pitchFamily="18" charset="0"/>
              </a:rPr>
              <a:t>mpério com 9000 km                             de fronteiras, do qual                         </a:t>
            </a:r>
            <a:r>
              <a:rPr lang="pt-PT" sz="3600" smtClean="0">
                <a:latin typeface="Times New Roman" pitchFamily="18" charset="0"/>
              </a:rPr>
              <a:t>Roma é a capital.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pt-PT" sz="360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pt-PT" sz="100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pt-PT" sz="10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pt-PT" sz="10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pt-PT" sz="10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pt-PT" smtClean="0"/>
          </a:p>
          <a:p>
            <a:pPr eaLnBrk="1" hangingPunct="1">
              <a:defRPr/>
            </a:pPr>
            <a:endParaRPr lang="pt-PT" smtClean="0"/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3" cstate="print"/>
          <a:srcRect l="16631" t="20924" r="35457" b="51886"/>
          <a:stretch>
            <a:fillRect/>
          </a:stretch>
        </p:blipFill>
        <p:spPr bwMode="auto">
          <a:xfrm>
            <a:off x="5508625" y="3141663"/>
            <a:ext cx="3635375" cy="298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4" name="Rectangle 8"/>
          <p:cNvSpPr>
            <a:spLocks noChangeArrowheads="1"/>
          </p:cNvSpPr>
          <p:nvPr/>
        </p:nvSpPr>
        <p:spPr bwMode="auto">
          <a:xfrm rot="1049460">
            <a:off x="5580063" y="3284538"/>
            <a:ext cx="3240087" cy="2736850"/>
          </a:xfrm>
          <a:prstGeom prst="rect">
            <a:avLst/>
          </a:prstGeom>
          <a:noFill/>
          <a:ln w="5715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ransition spd="med">
    <p:split orient="vert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pt-PT" sz="4000" smtClean="0"/>
              <a:t> </a:t>
            </a:r>
            <a:r>
              <a:rPr lang="pt-PT" sz="5400" smtClean="0">
                <a:latin typeface="Times New Roman" pitchFamily="18" charset="0"/>
              </a:rPr>
              <a:t>2.8</a:t>
            </a:r>
            <a:r>
              <a:rPr lang="pt-PT" sz="4000" smtClean="0"/>
              <a:t> </a:t>
            </a:r>
            <a:r>
              <a:rPr lang="pt-PT" sz="5400" smtClean="0">
                <a:latin typeface="Times New Roman" pitchFamily="18" charset="0"/>
              </a:rPr>
              <a:t>Os primeiros a ter …</a:t>
            </a:r>
          </a:p>
        </p:txBody>
      </p:sp>
      <p:sp>
        <p:nvSpPr>
          <p:cNvPr id="15565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68313" y="1557338"/>
            <a:ext cx="8007350" cy="46926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pt-PT" b="1" i="1" smtClean="0">
                <a:solidFill>
                  <a:srgbClr val="33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	</a:t>
            </a:r>
            <a:r>
              <a:rPr lang="pt-PT" b="1" i="1" smtClean="0">
                <a:latin typeface="Times New Roman" pitchFamily="18" charset="0"/>
              </a:rPr>
              <a:t> </a:t>
            </a:r>
            <a:r>
              <a:rPr lang="pt-PT" sz="3100" b="1" i="1" smtClean="0">
                <a:latin typeface="Times New Roman" pitchFamily="18" charset="0"/>
              </a:rPr>
              <a:t>“</a:t>
            </a:r>
            <a:r>
              <a:rPr lang="pt-PT" sz="3900" b="1" i="1" smtClean="0">
                <a:latin typeface="Times New Roman" pitchFamily="18" charset="0"/>
              </a:rPr>
              <a:t>A</a:t>
            </a:r>
            <a:r>
              <a:rPr lang="pt-PT" sz="3100" b="1" i="1" smtClean="0">
                <a:latin typeface="Times New Roman" pitchFamily="18" charset="0"/>
              </a:rPr>
              <a:t>s termas de aquecimento”: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pt-PT" sz="2000" i="1" smtClean="0">
                <a:effectLst/>
                <a:latin typeface="Times New Roman" pitchFamily="18" charset="0"/>
              </a:rPr>
              <a:t>(os romanos foram os primeiros a ter “aquecimento central”)</a:t>
            </a:r>
            <a:endParaRPr lang="pt-PT" sz="700" b="1" i="1" smtClean="0">
              <a:latin typeface="Times New Roman" pitchFamily="18" charset="0"/>
            </a:endParaRPr>
          </a:p>
          <a:p>
            <a:pPr eaLnBrk="1" hangingPunct="1">
              <a:buClr>
                <a:srgbClr val="3399FF"/>
              </a:buClr>
              <a:defRPr/>
            </a:pPr>
            <a:r>
              <a:rPr lang="pt-PT" sz="3000" smtClean="0">
                <a:effectLst/>
                <a:latin typeface="Times New Roman" pitchFamily="18" charset="0"/>
              </a:rPr>
              <a:t>Debaixo do chão</a:t>
            </a:r>
            <a:r>
              <a:rPr lang="pt-PT" sz="3000" b="1" smtClean="0">
                <a:effectLst/>
                <a:latin typeface="Times New Roman" pitchFamily="18" charset="0"/>
              </a:rPr>
              <a:t>, </a:t>
            </a:r>
            <a:r>
              <a:rPr lang="pt-PT" sz="3000" smtClean="0">
                <a:effectLst/>
                <a:latin typeface="Times New Roman" pitchFamily="18" charset="0"/>
              </a:rPr>
              <a:t>os romanos tinham   </a:t>
            </a:r>
            <a:r>
              <a:rPr lang="pt-PT" sz="3000" b="1" smtClean="0">
                <a:effectLst/>
                <a:latin typeface="Times New Roman" pitchFamily="18" charset="0"/>
              </a:rPr>
              <a:t>verdadeiros irradiadores de calor, </a:t>
            </a:r>
            <a:r>
              <a:rPr lang="pt-PT" sz="3000" smtClean="0">
                <a:effectLst/>
                <a:latin typeface="Times New Roman" pitchFamily="18" charset="0"/>
              </a:rPr>
              <a:t>que        lhes proporcionavam manter a casa quente.</a:t>
            </a:r>
          </a:p>
          <a:p>
            <a:pPr eaLnBrk="1" hangingPunct="1">
              <a:buClr>
                <a:srgbClr val="3399FF"/>
              </a:buClr>
              <a:buFont typeface="Wingdings" pitchFamily="2" charset="2"/>
              <a:buNone/>
              <a:defRPr/>
            </a:pPr>
            <a:endParaRPr lang="pt-PT" sz="80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pt-PT" b="1" i="1" smtClean="0">
                <a:latin typeface="Times New Roman" pitchFamily="18" charset="0"/>
              </a:rPr>
              <a:t>			</a:t>
            </a:r>
            <a:r>
              <a:rPr lang="pt-PT" sz="3900" b="1" i="1" smtClean="0">
                <a:latin typeface="Times New Roman" pitchFamily="18" charset="0"/>
              </a:rPr>
              <a:t>A</a:t>
            </a:r>
            <a:r>
              <a:rPr lang="pt-PT" sz="3100" b="1" i="1" smtClean="0">
                <a:latin typeface="Times New Roman" pitchFamily="18" charset="0"/>
              </a:rPr>
              <a:t>s estradas romanas:</a:t>
            </a:r>
          </a:p>
          <a:p>
            <a:pPr lvl="3" eaLnBrk="1" hangingPunct="1">
              <a:buClr>
                <a:srgbClr val="3399FF"/>
              </a:buClr>
              <a:defRPr/>
            </a:pPr>
            <a:r>
              <a:rPr lang="pt-PT" sz="3000" smtClean="0">
                <a:effectLst/>
                <a:latin typeface="Times New Roman" pitchFamily="18" charset="0"/>
              </a:rPr>
              <a:t>Foram muitas as estradas que os romanos construíram. Estas estradas eram muito resistentes e eram uma fácil via de comunicação.</a:t>
            </a:r>
            <a:endParaRPr lang="pt-PT" sz="3000" smtClean="0">
              <a:latin typeface="Times New Roman" pitchFamily="18" charset="0"/>
            </a:endParaRPr>
          </a:p>
        </p:txBody>
      </p:sp>
      <p:pic>
        <p:nvPicPr>
          <p:cNvPr id="155653" name="Picture 5" descr="mosaic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9525" y="1628775"/>
            <a:ext cx="151447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654" name="Picture 6" descr="Via%20%C1pi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92600"/>
            <a:ext cx="1770063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5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5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5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55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5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5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5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5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55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5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7813"/>
            <a:ext cx="8291513" cy="1566862"/>
          </a:xfrm>
        </p:spPr>
        <p:txBody>
          <a:bodyPr/>
          <a:lstStyle/>
          <a:p>
            <a:pPr algn="ctr" eaLnBrk="1" hangingPunct="1">
              <a:defRPr/>
            </a:pPr>
            <a:r>
              <a:rPr lang="pt-PT" sz="4000" smtClean="0">
                <a:latin typeface="Times New Roman" pitchFamily="18" charset="0"/>
              </a:rPr>
              <a:t>3. O desenvolvimento da Península Ibérica com os Romanos</a:t>
            </a:r>
          </a:p>
        </p:txBody>
      </p:sp>
      <p:sp>
        <p:nvSpPr>
          <p:cNvPr id="15053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27088" y="2133600"/>
            <a:ext cx="8229600" cy="4530725"/>
          </a:xfrm>
        </p:spPr>
        <p:txBody>
          <a:bodyPr/>
          <a:lstStyle/>
          <a:p>
            <a:pPr lvl="2" eaLnBrk="1" hangingPunct="1">
              <a:defRPr/>
            </a:pPr>
            <a:r>
              <a:rPr lang="pt-PT" sz="3600" b="1" i="1" dirty="0" smtClean="0">
                <a:effectLst/>
                <a:latin typeface="Times New Roman" pitchFamily="18" charset="0"/>
              </a:rPr>
              <a:t>N</a:t>
            </a:r>
            <a:r>
              <a:rPr lang="pt-PT" sz="3200" b="1" i="1" dirty="0" smtClean="0">
                <a:effectLst/>
                <a:latin typeface="Times New Roman" pitchFamily="18" charset="0"/>
              </a:rPr>
              <a:t>a agricultura:</a:t>
            </a:r>
            <a:r>
              <a:rPr lang="pt-PT" sz="3200" dirty="0" smtClean="0">
                <a:effectLst/>
                <a:latin typeface="Times New Roman" pitchFamily="18" charset="0"/>
              </a:rPr>
              <a:t> desenvolveu-se o cultivo da vinha, trigo e oliveira.</a:t>
            </a:r>
          </a:p>
          <a:p>
            <a:pPr lvl="2" eaLnBrk="1" hangingPunct="1">
              <a:buFont typeface="Wingdings" pitchFamily="2" charset="2"/>
              <a:buNone/>
              <a:defRPr/>
            </a:pPr>
            <a:endParaRPr lang="pt-PT" sz="1000" dirty="0" smtClean="0">
              <a:latin typeface="Times New Roman" pitchFamily="18" charset="0"/>
            </a:endParaRPr>
          </a:p>
          <a:p>
            <a:pPr lvl="2" eaLnBrk="1" hangingPunct="1">
              <a:buFont typeface="Wingdings" pitchFamily="2" charset="2"/>
              <a:buNone/>
              <a:defRPr/>
            </a:pPr>
            <a:endParaRPr lang="pt-PT" sz="1000" dirty="0" smtClean="0"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pt-PT" sz="3600" b="1" i="1" dirty="0" smtClean="0">
                <a:effectLst/>
                <a:latin typeface="Times New Roman" pitchFamily="18" charset="0"/>
              </a:rPr>
              <a:t>N</a:t>
            </a:r>
            <a:r>
              <a:rPr lang="pt-PT" b="1" i="1" dirty="0" smtClean="0">
                <a:effectLst/>
                <a:latin typeface="Times New Roman" pitchFamily="18" charset="0"/>
              </a:rPr>
              <a:t>a Língua:</a:t>
            </a:r>
            <a:r>
              <a:rPr lang="pt-PT" dirty="0" smtClean="0">
                <a:effectLst/>
                <a:latin typeface="Times New Roman" pitchFamily="18" charset="0"/>
              </a:rPr>
              <a:t> o latim passou a ser a língua utilizada.</a:t>
            </a:r>
          </a:p>
          <a:p>
            <a:pPr eaLnBrk="1" hangingPunct="1">
              <a:defRPr/>
            </a:pPr>
            <a:endParaRPr lang="pt-PT" sz="1000" dirty="0" smtClean="0"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pt-PT" sz="3600" b="1" i="1" dirty="0" smtClean="0">
                <a:effectLst/>
                <a:latin typeface="Times New Roman" pitchFamily="18" charset="0"/>
              </a:rPr>
              <a:t>N</a:t>
            </a:r>
            <a:r>
              <a:rPr lang="pt-PT" b="1" i="1" dirty="0" smtClean="0">
                <a:effectLst/>
                <a:latin typeface="Times New Roman" pitchFamily="18" charset="0"/>
              </a:rPr>
              <a:t>a indústria:</a:t>
            </a:r>
            <a:r>
              <a:rPr lang="pt-PT" dirty="0" smtClean="0">
                <a:effectLst/>
                <a:latin typeface="Times New Roman" pitchFamily="18" charset="0"/>
              </a:rPr>
              <a:t> introduziu-se as               técnicas da salga de peixe e os              trabalhos com metais.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pt-PT" sz="10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pt-PT" sz="1000" dirty="0" smtClean="0">
              <a:effectLst/>
              <a:latin typeface="Times New Roman" pitchFamily="18" charset="0"/>
            </a:endParaRPr>
          </a:p>
        </p:txBody>
      </p:sp>
      <p:pic>
        <p:nvPicPr>
          <p:cNvPr id="150533" name="Picture 5" descr="qq05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3663" y="4581525"/>
            <a:ext cx="2087562" cy="196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0535" name="Picture 7" descr="oliveir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57338"/>
            <a:ext cx="1422400" cy="198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0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0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50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0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0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50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68313" y="765175"/>
            <a:ext cx="8351837" cy="6335713"/>
          </a:xfrm>
        </p:spPr>
        <p:txBody>
          <a:bodyPr/>
          <a:lstStyle/>
          <a:p>
            <a:pPr eaLnBrk="1" hangingPunct="1">
              <a:buClr>
                <a:srgbClr val="3399FF"/>
              </a:buClr>
              <a:defRPr/>
            </a:pPr>
            <a:r>
              <a:rPr lang="pt-PT" sz="3600" b="1" i="1" dirty="0" smtClean="0">
                <a:effectLst/>
                <a:latin typeface="Times New Roman" pitchFamily="18" charset="0"/>
              </a:rPr>
              <a:t>N</a:t>
            </a:r>
            <a:r>
              <a:rPr lang="pt-PT" b="1" i="1" dirty="0" smtClean="0">
                <a:effectLst/>
                <a:latin typeface="Times New Roman" pitchFamily="18" charset="0"/>
              </a:rPr>
              <a:t>a habitação:</a:t>
            </a:r>
            <a:r>
              <a:rPr lang="pt-PT" dirty="0" smtClean="0">
                <a:effectLst/>
                <a:latin typeface="Times New Roman" pitchFamily="18" charset="0"/>
              </a:rPr>
              <a:t> a telha substituiu o             colmo e o chão de terra batida passou                a ser revestido com mosaicos.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pt-PT" sz="1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pt-PT" sz="10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pt-PT" sz="1000" dirty="0" smtClean="0">
              <a:latin typeface="Times New Roman" pitchFamily="18" charset="0"/>
            </a:endParaRPr>
          </a:p>
          <a:p>
            <a:pPr algn="r" eaLnBrk="1" hangingPunct="1">
              <a:buClr>
                <a:srgbClr val="3399FF"/>
              </a:buClr>
              <a:defRPr/>
            </a:pPr>
            <a:r>
              <a:rPr lang="pt-PT" sz="3600" b="1" i="1" dirty="0" smtClean="0">
                <a:effectLst/>
                <a:latin typeface="Times New Roman" pitchFamily="18" charset="0"/>
              </a:rPr>
              <a:t>U</a:t>
            </a:r>
            <a:r>
              <a:rPr lang="pt-PT" b="1" i="1" dirty="0" smtClean="0">
                <a:effectLst/>
                <a:latin typeface="Times New Roman" pitchFamily="18" charset="0"/>
              </a:rPr>
              <a:t>tilização da moeda (denário).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pt-PT" sz="1000" b="1" i="1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pt-PT" sz="1000" b="1" i="1" dirty="0" smtClean="0">
              <a:effectLst/>
              <a:latin typeface="Times New Roman" pitchFamily="18" charset="0"/>
            </a:endParaRPr>
          </a:p>
          <a:p>
            <a:pPr eaLnBrk="1" hangingPunct="1">
              <a:buClr>
                <a:srgbClr val="3399FF"/>
              </a:buClr>
              <a:defRPr/>
            </a:pPr>
            <a:r>
              <a:rPr lang="pt-PT" sz="3600" b="1" i="1" dirty="0" smtClean="0">
                <a:effectLst/>
                <a:latin typeface="Times New Roman" pitchFamily="18" charset="0"/>
              </a:rPr>
              <a:t>O </a:t>
            </a:r>
            <a:r>
              <a:rPr lang="pt-PT" b="1" i="1" dirty="0" smtClean="0">
                <a:effectLst/>
                <a:latin typeface="Times New Roman" pitchFamily="18" charset="0"/>
              </a:rPr>
              <a:t>comércio e a circulação de mercadorias aumentou.</a:t>
            </a:r>
            <a:endParaRPr lang="pt-PT" sz="1000" b="1" i="1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pt-PT" sz="1000" b="1" i="1" dirty="0" smtClean="0">
              <a:effectLst/>
              <a:latin typeface="Times New Roman" pitchFamily="18" charset="0"/>
            </a:endParaRPr>
          </a:p>
          <a:p>
            <a:pPr eaLnBrk="1" hangingPunct="1">
              <a:buClr>
                <a:srgbClr val="3399FF"/>
              </a:buClr>
              <a:defRPr/>
            </a:pPr>
            <a:r>
              <a:rPr lang="pt-PT" sz="3600" b="1" i="1" dirty="0" smtClean="0">
                <a:effectLst/>
                <a:latin typeface="Times New Roman" pitchFamily="18" charset="0"/>
              </a:rPr>
              <a:t>I</a:t>
            </a:r>
            <a:r>
              <a:rPr lang="pt-PT" b="1" i="1" dirty="0" smtClean="0">
                <a:effectLst/>
                <a:latin typeface="Times New Roman" pitchFamily="18" charset="0"/>
              </a:rPr>
              <a:t>nfluência romana na religião e                 arte.</a:t>
            </a:r>
          </a:p>
          <a:p>
            <a:pPr eaLnBrk="1" hangingPunct="1">
              <a:defRPr/>
            </a:pPr>
            <a:endParaRPr lang="pt-PT" b="1" i="1" dirty="0" smtClean="0">
              <a:effectLst/>
              <a:latin typeface="Times New Roman" pitchFamily="18" charset="0"/>
            </a:endParaRPr>
          </a:p>
        </p:txBody>
      </p:sp>
      <p:pic>
        <p:nvPicPr>
          <p:cNvPr id="162820" name="Picture 4" descr="Moeda%20Romana%20Coro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2420938"/>
            <a:ext cx="2160588" cy="162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2821" name="Picture 5" descr="vestigios%20romanos"/>
          <p:cNvPicPr>
            <a:picLocks noChangeAspect="1" noChangeArrowheads="1"/>
          </p:cNvPicPr>
          <p:nvPr/>
        </p:nvPicPr>
        <p:blipFill>
          <a:blip r:embed="rId4" cstate="print"/>
          <a:srcRect r="67281" b="48122"/>
          <a:stretch>
            <a:fillRect/>
          </a:stretch>
        </p:blipFill>
        <p:spPr bwMode="auto">
          <a:xfrm>
            <a:off x="7164388" y="549275"/>
            <a:ext cx="14859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2822" name="Picture 6" descr="vestigios%20romanos"/>
          <p:cNvPicPr>
            <a:picLocks noChangeAspect="1" noChangeArrowheads="1"/>
          </p:cNvPicPr>
          <p:nvPr/>
        </p:nvPicPr>
        <p:blipFill>
          <a:blip r:embed="rId4" cstate="print"/>
          <a:srcRect l="27730" t="51878" r="24603"/>
          <a:stretch>
            <a:fillRect/>
          </a:stretch>
        </p:blipFill>
        <p:spPr bwMode="auto">
          <a:xfrm>
            <a:off x="6643688" y="4929188"/>
            <a:ext cx="21717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28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2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2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62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62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2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2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62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2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2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62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pt-PT" sz="6000" smtClean="0">
                <a:latin typeface="Times New Roman" pitchFamily="18" charset="0"/>
              </a:rPr>
              <a:t>3. Anexos…</a:t>
            </a:r>
          </a:p>
        </p:txBody>
      </p:sp>
      <p:sp>
        <p:nvSpPr>
          <p:cNvPr id="180227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838200" y="1905000"/>
            <a:ext cx="7766050" cy="4191000"/>
          </a:xfrm>
        </p:spPr>
        <p:txBody>
          <a:bodyPr/>
          <a:lstStyle/>
          <a:p>
            <a:pPr eaLnBrk="1" hangingPunct="1">
              <a:buClr>
                <a:srgbClr val="3399FF"/>
              </a:buClr>
              <a:defRPr/>
            </a:pPr>
            <a:r>
              <a:rPr lang="pt-PT" sz="4000" smtClean="0">
                <a:latin typeface="Times New Roman" pitchFamily="18" charset="0"/>
              </a:rPr>
              <a:t>A</a:t>
            </a:r>
            <a:r>
              <a:rPr lang="pt-PT" smtClean="0">
                <a:latin typeface="Times New Roman" pitchFamily="18" charset="0"/>
              </a:rPr>
              <a:t>lgumas cidades portuguesas no tempo dos romanos:</a:t>
            </a:r>
          </a:p>
          <a:p>
            <a:pPr eaLnBrk="1" hangingPunct="1">
              <a:buClr>
                <a:srgbClr val="3399FF"/>
              </a:buClr>
              <a:buFont typeface="Wingdings" pitchFamily="2" charset="2"/>
              <a:buNone/>
              <a:defRPr/>
            </a:pPr>
            <a:endParaRPr lang="pt-PT" smtClean="0">
              <a:latin typeface="Times New Roman" pitchFamily="18" charset="0"/>
            </a:endParaRPr>
          </a:p>
        </p:txBody>
      </p:sp>
      <p:graphicFrame>
        <p:nvGraphicFramePr>
          <p:cNvPr id="180462" name="Group 238"/>
          <p:cNvGraphicFramePr>
            <a:graphicFrameLocks noGrp="1"/>
          </p:cNvGraphicFramePr>
          <p:nvPr>
            <p:ph sz="half" idx="2"/>
          </p:nvPr>
        </p:nvGraphicFramePr>
        <p:xfrm>
          <a:off x="1187450" y="3284538"/>
          <a:ext cx="7586663" cy="3475037"/>
        </p:xfrm>
        <a:graphic>
          <a:graphicData uri="http://schemas.openxmlformats.org/drawingml/2006/table">
            <a:tbl>
              <a:tblPr/>
              <a:tblGrid>
                <a:gridCol w="3794125"/>
                <a:gridCol w="3792538"/>
              </a:tblGrid>
              <a:tr h="492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</a:t>
                      </a:r>
                      <a:r>
                        <a:rPr kumimoji="0" lang="pt-PT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isboa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Olisipo Felicitas Julia</a:t>
                      </a:r>
                      <a:r>
                        <a:rPr kumimoji="0" lang="pt-PT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</a:t>
                      </a:r>
                      <a:r>
                        <a:rPr kumimoji="0" lang="pt-PT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antarém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Scallabis</a:t>
                      </a:r>
                      <a:r>
                        <a:rPr kumimoji="0" lang="pt-PT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</a:t>
                      </a:r>
                      <a:r>
                        <a:rPr kumimoji="0" lang="pt-PT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értola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Myrtilis</a:t>
                      </a:r>
                      <a:r>
                        <a:rPr kumimoji="0" lang="pt-PT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</a:t>
                      </a:r>
                      <a:r>
                        <a:rPr kumimoji="0" lang="pt-PT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danha-a-Velha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Egitânia</a:t>
                      </a:r>
                      <a:r>
                        <a:rPr kumimoji="0" lang="pt-PT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</a:t>
                      </a:r>
                      <a:r>
                        <a:rPr kumimoji="0" lang="pt-PT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iseu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Interamniense-Viseo</a:t>
                      </a:r>
                      <a:r>
                        <a:rPr kumimoji="0" lang="pt-PT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</a:t>
                      </a:r>
                      <a:r>
                        <a:rPr kumimoji="0" lang="pt-PT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haves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Aquae Flaviae</a:t>
                      </a:r>
                      <a:r>
                        <a:rPr kumimoji="0" lang="pt-PT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split orient="vert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7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802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802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802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046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046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0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6" grpId="0" autoUpdateAnimBg="0"/>
      <p:bldP spid="180227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68313" y="981075"/>
            <a:ext cx="8007350" cy="5876925"/>
          </a:xfrm>
        </p:spPr>
        <p:txBody>
          <a:bodyPr/>
          <a:lstStyle/>
          <a:p>
            <a:pPr eaLnBrk="1" hangingPunct="1">
              <a:buClr>
                <a:srgbClr val="3399FF"/>
              </a:buClr>
              <a:defRPr/>
            </a:pPr>
            <a:r>
              <a:rPr lang="pt-PT" sz="4000" smtClean="0">
                <a:latin typeface="Times New Roman" pitchFamily="18" charset="0"/>
              </a:rPr>
              <a:t>M</a:t>
            </a:r>
            <a:r>
              <a:rPr lang="pt-PT" smtClean="0">
                <a:latin typeface="Times New Roman" pitchFamily="18" charset="0"/>
              </a:rPr>
              <a:t>aqueta de Roma Antiga:</a:t>
            </a:r>
          </a:p>
          <a:p>
            <a:pPr eaLnBrk="1" hangingPunct="1">
              <a:defRPr/>
            </a:pPr>
            <a:endParaRPr lang="pt-PT" smtClean="0">
              <a:latin typeface="Times New Roman" pitchFamily="18" charset="0"/>
            </a:endParaRPr>
          </a:p>
          <a:p>
            <a:pPr eaLnBrk="1" hangingPunct="1">
              <a:defRPr/>
            </a:pPr>
            <a:endParaRPr lang="pt-PT" sz="100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pt-PT" sz="100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pt-PT" sz="1000" smtClean="0">
              <a:latin typeface="Times New Roman" pitchFamily="18" charset="0"/>
            </a:endParaRPr>
          </a:p>
          <a:p>
            <a:pPr eaLnBrk="1" hangingPunct="1">
              <a:buClr>
                <a:srgbClr val="3399FF"/>
              </a:buClr>
              <a:defRPr/>
            </a:pPr>
            <a:r>
              <a:rPr lang="pt-PT" sz="4000" smtClean="0">
                <a:latin typeface="Times New Roman" pitchFamily="18" charset="0"/>
              </a:rPr>
              <a:t>G</a:t>
            </a:r>
            <a:r>
              <a:rPr lang="pt-PT" smtClean="0">
                <a:latin typeface="Times New Roman" pitchFamily="18" charset="0"/>
              </a:rPr>
              <a:t>ladiadores:</a:t>
            </a:r>
          </a:p>
          <a:p>
            <a:pPr eaLnBrk="1" hangingPunct="1">
              <a:buClr>
                <a:srgbClr val="3399FF"/>
              </a:buClr>
              <a:buFont typeface="Wingdings" pitchFamily="2" charset="2"/>
              <a:buNone/>
              <a:defRPr/>
            </a:pPr>
            <a:r>
              <a:rPr lang="pt-PT" smtClean="0">
                <a:latin typeface="Times New Roman" pitchFamily="18" charset="0"/>
              </a:rPr>
              <a:t>		</a:t>
            </a:r>
            <a:r>
              <a:rPr lang="pt-PT" b="1" smtClean="0">
                <a:solidFill>
                  <a:srgbClr val="3399FF"/>
                </a:solidFill>
                <a:effectLst/>
                <a:latin typeface="Times New Roman" pitchFamily="18" charset="0"/>
              </a:rPr>
              <a:t>a)</a:t>
            </a:r>
            <a:r>
              <a:rPr lang="pt-PT" smtClean="0">
                <a:latin typeface="Times New Roman" pitchFamily="18" charset="0"/>
              </a:rPr>
              <a:t> </a:t>
            </a:r>
            <a:r>
              <a:rPr lang="pt-PT" smtClean="0">
                <a:effectLst/>
                <a:latin typeface="Times New Roman" pitchFamily="18" charset="0"/>
              </a:rPr>
              <a:t>o lutador era um escravo treinado na Roma Antiga.</a:t>
            </a:r>
          </a:p>
          <a:p>
            <a:pPr eaLnBrk="1" hangingPunct="1">
              <a:buClr>
                <a:srgbClr val="3399FF"/>
              </a:buClr>
              <a:buFont typeface="Wingdings" pitchFamily="2" charset="2"/>
              <a:buNone/>
              <a:defRPr/>
            </a:pPr>
            <a:endParaRPr lang="pt-PT" sz="1000" smtClean="0">
              <a:effectLst/>
              <a:latin typeface="Times New Roman" pitchFamily="18" charset="0"/>
            </a:endParaRPr>
          </a:p>
          <a:p>
            <a:pPr eaLnBrk="1" hangingPunct="1">
              <a:buClr>
                <a:srgbClr val="3399FF"/>
              </a:buClr>
              <a:buFont typeface="Wingdings" pitchFamily="2" charset="2"/>
              <a:buNone/>
              <a:defRPr/>
            </a:pPr>
            <a:r>
              <a:rPr lang="pt-PT" smtClean="0">
                <a:effectLst/>
                <a:latin typeface="Times New Roman" pitchFamily="18" charset="0"/>
              </a:rPr>
              <a:t>	</a:t>
            </a:r>
            <a:r>
              <a:rPr lang="pt-PT" b="1" smtClean="0">
                <a:solidFill>
                  <a:srgbClr val="3399FF"/>
                </a:solidFill>
                <a:effectLst/>
                <a:latin typeface="Times New Roman" pitchFamily="18" charset="0"/>
              </a:rPr>
              <a:t>		b)</a:t>
            </a:r>
            <a:r>
              <a:rPr lang="pt-PT" smtClean="0">
                <a:effectLst/>
                <a:latin typeface="Times New Roman" pitchFamily="18" charset="0"/>
              </a:rPr>
              <a:t> Enfrentavam-se para entreter o 	   público e o duelo só terminava quando 	   um deles morria (decisão do público).</a:t>
            </a:r>
          </a:p>
          <a:p>
            <a:pPr eaLnBrk="1" hangingPunct="1">
              <a:defRPr/>
            </a:pPr>
            <a:endParaRPr lang="pt-PT" smtClean="0"/>
          </a:p>
        </p:txBody>
      </p:sp>
      <p:pic>
        <p:nvPicPr>
          <p:cNvPr id="182276" name="Picture 4" descr="MqtRoma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260350"/>
            <a:ext cx="3384550" cy="232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2285" name="Picture 13" descr="Capacete de Gladiador">
            <a:hlinkClick r:id="rId4" tooltip="&quot;Capacete de Gladiador&quot;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487863"/>
            <a:ext cx="1685925" cy="237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2286" name="Rectangle 14"/>
          <p:cNvSpPr>
            <a:spLocks noChangeArrowheads="1"/>
          </p:cNvSpPr>
          <p:nvPr/>
        </p:nvSpPr>
        <p:spPr bwMode="auto">
          <a:xfrm rot="1431705">
            <a:off x="5651500" y="260350"/>
            <a:ext cx="2736850" cy="25654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Dot"/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ransition spd="med">
    <p:split orient="vert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2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2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2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2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2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2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22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2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2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2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82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822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2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8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68313" y="476250"/>
            <a:ext cx="8210550" cy="6911975"/>
          </a:xfrm>
        </p:spPr>
        <p:txBody>
          <a:bodyPr/>
          <a:lstStyle/>
          <a:p>
            <a:pPr eaLnBrk="1" hangingPunct="1">
              <a:buClr>
                <a:srgbClr val="3399FF"/>
              </a:buClr>
              <a:defRPr/>
            </a:pPr>
            <a:r>
              <a:rPr lang="pt-PT" sz="4000" smtClean="0">
                <a:latin typeface="Times New Roman" pitchFamily="18" charset="0"/>
              </a:rPr>
              <a:t>O</a:t>
            </a:r>
            <a:r>
              <a:rPr lang="pt-PT" smtClean="0">
                <a:latin typeface="Times New Roman" pitchFamily="18" charset="0"/>
              </a:rPr>
              <a:t>s casamentos romanos:</a:t>
            </a:r>
          </a:p>
          <a:p>
            <a:pPr eaLnBrk="1" hangingPunct="1">
              <a:buClr>
                <a:srgbClr val="3399FF"/>
              </a:buClr>
              <a:buFont typeface="Wingdings" pitchFamily="2" charset="2"/>
              <a:buNone/>
              <a:defRPr/>
            </a:pPr>
            <a:r>
              <a:rPr lang="pt-PT" b="1" smtClean="0">
                <a:effectLst/>
                <a:latin typeface="Times New Roman" pitchFamily="18" charset="0"/>
              </a:rPr>
              <a:t>	</a:t>
            </a:r>
            <a:r>
              <a:rPr lang="pt-PT" b="1" smtClean="0">
                <a:solidFill>
                  <a:srgbClr val="3399FF"/>
                </a:solidFill>
                <a:effectLst/>
                <a:latin typeface="Times New Roman" pitchFamily="18" charset="0"/>
              </a:rPr>
              <a:t>    a)</a:t>
            </a:r>
            <a:r>
              <a:rPr lang="pt-PT" smtClean="0">
                <a:latin typeface="Times New Roman" pitchFamily="18" charset="0"/>
              </a:rPr>
              <a:t>  </a:t>
            </a:r>
            <a:r>
              <a:rPr lang="pt-PT" smtClean="0">
                <a:effectLst/>
                <a:latin typeface="Times New Roman" pitchFamily="18" charset="0"/>
              </a:rPr>
              <a:t>só algumas pessoas tinham             direito ao casamento (homens livres);</a:t>
            </a:r>
          </a:p>
          <a:p>
            <a:pPr eaLnBrk="1" hangingPunct="1">
              <a:buClr>
                <a:srgbClr val="3399FF"/>
              </a:buClr>
              <a:buFont typeface="Wingdings" pitchFamily="2" charset="2"/>
              <a:buNone/>
              <a:defRPr/>
            </a:pPr>
            <a:endParaRPr lang="pt-PT" sz="1000" smtClean="0">
              <a:effectLst/>
              <a:latin typeface="Times New Roman" pitchFamily="18" charset="0"/>
            </a:endParaRPr>
          </a:p>
          <a:p>
            <a:pPr eaLnBrk="1" hangingPunct="1">
              <a:buClr>
                <a:srgbClr val="3399FF"/>
              </a:buClr>
              <a:buFont typeface="Wingdings" pitchFamily="2" charset="2"/>
              <a:buNone/>
              <a:defRPr/>
            </a:pPr>
            <a:r>
              <a:rPr lang="pt-PT" b="1" smtClean="0">
                <a:solidFill>
                  <a:srgbClr val="3399FF"/>
                </a:solidFill>
                <a:effectLst/>
                <a:latin typeface="Times New Roman" pitchFamily="18" charset="0"/>
              </a:rPr>
              <a:t>	    b)</a:t>
            </a:r>
            <a:r>
              <a:rPr lang="pt-PT" smtClean="0">
                <a:effectLst/>
                <a:latin typeface="Times New Roman" pitchFamily="18" charset="0"/>
              </a:rPr>
              <a:t> eram actos não escritos e           informais.</a:t>
            </a:r>
            <a:r>
              <a:rPr lang="pt-PT" smtClean="0">
                <a:latin typeface="Times New Roman" pitchFamily="18" charset="0"/>
              </a:rPr>
              <a:t> </a:t>
            </a:r>
          </a:p>
          <a:p>
            <a:pPr eaLnBrk="1" hangingPunct="1">
              <a:buClr>
                <a:srgbClr val="3399FF"/>
              </a:buClr>
              <a:buFont typeface="Wingdings" pitchFamily="2" charset="2"/>
              <a:buNone/>
              <a:defRPr/>
            </a:pPr>
            <a:endParaRPr lang="pt-PT" sz="1600" smtClean="0">
              <a:effectLst/>
              <a:latin typeface="Times New Roman" pitchFamily="18" charset="0"/>
            </a:endParaRPr>
          </a:p>
          <a:p>
            <a:pPr eaLnBrk="1" hangingPunct="1">
              <a:buClr>
                <a:srgbClr val="3399FF"/>
              </a:buClr>
              <a:defRPr/>
            </a:pPr>
            <a:r>
              <a:rPr lang="pt-PT" smtClean="0">
                <a:latin typeface="Times New Roman" pitchFamily="18" charset="0"/>
              </a:rPr>
              <a:t>Património romano na Península Ibérica:</a:t>
            </a:r>
          </a:p>
          <a:p>
            <a:pPr eaLnBrk="1" hangingPunct="1">
              <a:buClr>
                <a:srgbClr val="3399FF"/>
              </a:buClr>
              <a:buFont typeface="Wingdings" pitchFamily="2" charset="2"/>
              <a:buNone/>
              <a:defRPr/>
            </a:pPr>
            <a:endParaRPr lang="pt-PT" sz="2400" smtClean="0">
              <a:effectLst/>
              <a:latin typeface="Times New Roman" pitchFamily="18" charset="0"/>
            </a:endParaRPr>
          </a:p>
          <a:p>
            <a:pPr eaLnBrk="1" hangingPunct="1">
              <a:defRPr/>
            </a:pPr>
            <a:endParaRPr lang="pt-PT" smtClean="0"/>
          </a:p>
        </p:txBody>
      </p:sp>
      <p:pic>
        <p:nvPicPr>
          <p:cNvPr id="184326" name="Picture 6" descr="casament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34225" y="549275"/>
            <a:ext cx="200977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27" name="Picture 7" descr="Estrada romana de Setúbal">
            <a:hlinkClick r:id="rId4" tooltip="&quot;Estrada romana de Setúbal&quot;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425" y="4365625"/>
            <a:ext cx="2736850" cy="205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28" name="Picture 8" descr="vestigios%20romanos"/>
          <p:cNvPicPr>
            <a:picLocks noChangeAspect="1" noChangeArrowheads="1"/>
          </p:cNvPicPr>
          <p:nvPr/>
        </p:nvPicPr>
        <p:blipFill>
          <a:blip r:embed="rId6" cstate="print"/>
          <a:srcRect l="67906" b="55873"/>
          <a:stretch>
            <a:fillRect/>
          </a:stretch>
        </p:blipFill>
        <p:spPr bwMode="auto">
          <a:xfrm>
            <a:off x="3419475" y="4292600"/>
            <a:ext cx="2019300" cy="213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29" name="Picture 9" descr="vestigios%20romanos"/>
          <p:cNvPicPr>
            <a:picLocks noChangeAspect="1" noChangeArrowheads="1"/>
          </p:cNvPicPr>
          <p:nvPr/>
        </p:nvPicPr>
        <p:blipFill>
          <a:blip r:embed="rId6" cstate="print"/>
          <a:srcRect l="33557" r="34601" b="56032"/>
          <a:stretch>
            <a:fillRect/>
          </a:stretch>
        </p:blipFill>
        <p:spPr bwMode="auto">
          <a:xfrm>
            <a:off x="971550" y="4292600"/>
            <a:ext cx="19970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30" name="Text Box 10"/>
          <p:cNvSpPr txBox="1">
            <a:spLocks noChangeArrowheads="1"/>
          </p:cNvSpPr>
          <p:nvPr/>
        </p:nvSpPr>
        <p:spPr bwMode="auto">
          <a:xfrm>
            <a:off x="5867400" y="6521450"/>
            <a:ext cx="27352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600"/>
              <a:t>Estrada romana em Setúbal</a:t>
            </a:r>
          </a:p>
        </p:txBody>
      </p:sp>
      <p:sp>
        <p:nvSpPr>
          <p:cNvPr id="184331" name="Text Box 11"/>
          <p:cNvSpPr txBox="1">
            <a:spLocks noChangeArrowheads="1"/>
          </p:cNvSpPr>
          <p:nvPr/>
        </p:nvSpPr>
        <p:spPr bwMode="auto">
          <a:xfrm>
            <a:off x="3348038" y="6521450"/>
            <a:ext cx="21605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1600"/>
              <a:t>Conímbriga</a:t>
            </a:r>
          </a:p>
        </p:txBody>
      </p:sp>
      <p:sp>
        <p:nvSpPr>
          <p:cNvPr id="184332" name="Text Box 12"/>
          <p:cNvSpPr txBox="1">
            <a:spLocks noChangeArrowheads="1"/>
          </p:cNvSpPr>
          <p:nvPr/>
        </p:nvSpPr>
        <p:spPr bwMode="auto">
          <a:xfrm>
            <a:off x="250825" y="6521450"/>
            <a:ext cx="3168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1600"/>
              <a:t>Centrum Celae - Belmonte</a:t>
            </a:r>
          </a:p>
        </p:txBody>
      </p:sp>
    </p:spTree>
  </p:cSld>
  <p:clrMapOvr>
    <a:masterClrMapping/>
  </p:clrMapOvr>
  <p:transition spd="med">
    <p:split orient="vert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84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84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184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4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43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4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4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43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4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4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84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0" grpId="0"/>
      <p:bldP spid="184331" grpId="0"/>
      <p:bldP spid="1843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40" name="WordArt 4"/>
          <p:cNvSpPr>
            <a:spLocks noChangeArrowheads="1" noChangeShapeType="1" noTextEdit="1"/>
          </p:cNvSpPr>
          <p:nvPr/>
        </p:nvSpPr>
        <p:spPr bwMode="auto">
          <a:xfrm>
            <a:off x="2268538" y="2060575"/>
            <a:ext cx="5184775" cy="222567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>
              <a:defRPr/>
            </a:pPr>
            <a:r>
              <a:rPr lang="pt-PT" sz="3600" b="1" kern="10" dirty="0">
                <a:ln w="44450">
                  <a:solidFill>
                    <a:srgbClr val="99CCFF"/>
                  </a:solidFill>
                  <a:prstDash val="solid"/>
                  <a:round/>
                  <a:headEnd/>
                  <a:tailEnd/>
                </a:ln>
                <a:gradFill rotWithShape="1">
                  <a:gsLst>
                    <a:gs pos="0">
                      <a:srgbClr val="3399FF"/>
                    </a:gs>
                    <a:gs pos="50000">
                      <a:srgbClr val="99CCFF"/>
                    </a:gs>
                    <a:gs pos="100000">
                      <a:srgbClr val="3399FF"/>
                    </a:gs>
                  </a:gsLst>
                  <a:lin ang="5400000" scaled="1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FIM</a:t>
            </a:r>
          </a:p>
        </p:txBody>
      </p:sp>
      <p:pic>
        <p:nvPicPr>
          <p:cNvPr id="193543" name="Picture 7" descr="banho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500438"/>
            <a:ext cx="1738312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3544" name="Picture 8" descr="ROM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476250"/>
            <a:ext cx="1655762" cy="19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3545" name="Picture 9" descr="nero1096%5B1%5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6188" y="4005263"/>
            <a:ext cx="1139825" cy="200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3546" name="Picture 10" descr="templ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475" y="4292600"/>
            <a:ext cx="2303463" cy="174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3547" name="Picture 11" descr="romantig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6825" y="404813"/>
            <a:ext cx="3744913" cy="177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35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3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3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93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935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3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43" name="Rectangle 1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pt-PT" smtClean="0">
                <a:latin typeface="Times New Roman" pitchFamily="18" charset="0"/>
              </a:rPr>
              <a:t> 1.1</a:t>
            </a:r>
            <a:r>
              <a:rPr lang="pt-PT" smtClean="0"/>
              <a:t> </a:t>
            </a:r>
            <a:r>
              <a:rPr lang="pt-PT" sz="5400" smtClean="0">
                <a:latin typeface="Times New Roman" pitchFamily="18" charset="0"/>
              </a:rPr>
              <a:t>Os aspectos positivos:</a:t>
            </a:r>
          </a:p>
        </p:txBody>
      </p:sp>
      <p:sp>
        <p:nvSpPr>
          <p:cNvPr id="124935" name="Rectangle 7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468313" y="1773238"/>
            <a:ext cx="8496300" cy="50847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3399FF"/>
              </a:buClr>
              <a:defRPr/>
            </a:pPr>
            <a:r>
              <a:rPr lang="pt-PT" sz="4400" dirty="0" smtClean="0">
                <a:effectLst/>
                <a:latin typeface="Times New Roman" pitchFamily="18" charset="0"/>
              </a:rPr>
              <a:t>O</a:t>
            </a:r>
            <a:r>
              <a:rPr lang="pt-PT" sz="3600" dirty="0" smtClean="0">
                <a:effectLst/>
                <a:latin typeface="Times New Roman" pitchFamily="18" charset="0"/>
              </a:rPr>
              <a:t>s Romanos construíram                      uma grande e importante                        rede de estradas.</a:t>
            </a:r>
          </a:p>
          <a:p>
            <a:pPr eaLnBrk="1" hangingPunct="1">
              <a:lnSpc>
                <a:spcPct val="90000"/>
              </a:lnSpc>
              <a:defRPr/>
            </a:pPr>
            <a:endParaRPr lang="pt-PT" sz="36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pt-PT" sz="14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pt-PT" sz="1400" dirty="0" smtClean="0">
              <a:latin typeface="Times New Roman" pitchFamily="18" charset="0"/>
            </a:endParaRPr>
          </a:p>
          <a:p>
            <a:pPr lvl="4" eaLnBrk="1" hangingPunct="1">
              <a:lnSpc>
                <a:spcPct val="90000"/>
              </a:lnSpc>
              <a:buClr>
                <a:srgbClr val="3399FF"/>
              </a:buClr>
              <a:defRPr/>
            </a:pPr>
            <a:r>
              <a:rPr lang="pt-PT" sz="4400" dirty="0" smtClean="0">
                <a:effectLst/>
                <a:latin typeface="Times New Roman" pitchFamily="18" charset="0"/>
              </a:rPr>
              <a:t>A</a:t>
            </a:r>
            <a:r>
              <a:rPr lang="pt-PT" sz="3600" dirty="0" smtClean="0">
                <a:effectLst/>
                <a:latin typeface="Times New Roman" pitchFamily="18" charset="0"/>
              </a:rPr>
              <a:t> língua falada era a mesma em todo o império.</a:t>
            </a:r>
          </a:p>
          <a:p>
            <a:pPr eaLnBrk="1" hangingPunct="1">
              <a:lnSpc>
                <a:spcPct val="90000"/>
              </a:lnSpc>
              <a:defRPr/>
            </a:pPr>
            <a:endParaRPr lang="pt-PT" sz="36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pt-PT" sz="2800" dirty="0" smtClean="0"/>
              <a:t> </a:t>
            </a:r>
          </a:p>
        </p:txBody>
      </p:sp>
      <p:pic>
        <p:nvPicPr>
          <p:cNvPr id="124944" name="Picture 16"/>
          <p:cNvPicPr>
            <a:picLocks noChangeAspect="1" noChangeArrowheads="1"/>
          </p:cNvPicPr>
          <p:nvPr/>
        </p:nvPicPr>
        <p:blipFill>
          <a:blip r:embed="rId3" cstate="print"/>
          <a:srcRect l="19688" t="26193" r="56094" b="58823"/>
          <a:stretch>
            <a:fillRect/>
          </a:stretch>
        </p:blipFill>
        <p:spPr bwMode="auto">
          <a:xfrm>
            <a:off x="5867400" y="1557338"/>
            <a:ext cx="2843213" cy="240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47" name="Picture 19" descr="CM_0049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4005263"/>
            <a:ext cx="1776412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49" name="WordArt 21"/>
          <p:cNvSpPr>
            <a:spLocks noChangeArrowheads="1" noChangeShapeType="1" noTextEdit="1"/>
          </p:cNvSpPr>
          <p:nvPr/>
        </p:nvSpPr>
        <p:spPr bwMode="auto">
          <a:xfrm>
            <a:off x="684213" y="4581525"/>
            <a:ext cx="1295400" cy="4540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2407"/>
              </a:avLst>
            </a:prstTxWarp>
          </a:bodyPr>
          <a:lstStyle/>
          <a:p>
            <a:pPr algn="ctr"/>
            <a:r>
              <a:rPr lang="pt-PT" sz="3600" kern="10">
                <a:ln w="19050">
                  <a:solidFill>
                    <a:schemeClr val="accent2"/>
                  </a:solidFill>
                  <a:prstDash val="sysDot"/>
                  <a:round/>
                  <a:headEnd/>
                  <a:tailEnd/>
                </a:ln>
                <a:solidFill>
                  <a:schemeClr val="accent1"/>
                </a:solidFill>
                <a:latin typeface="Impact"/>
              </a:rPr>
              <a:t>LATIM</a:t>
            </a:r>
          </a:p>
        </p:txBody>
      </p:sp>
    </p:spTree>
  </p:cSld>
  <p:clrMapOvr>
    <a:masterClrMapping/>
  </p:clrMapOvr>
  <p:transition spd="med">
    <p:split orient="vert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4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4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4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4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249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49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49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49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4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4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4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24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43" grpId="0"/>
      <p:bldP spid="12494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23850" y="549275"/>
            <a:ext cx="8604250" cy="4530725"/>
          </a:xfrm>
        </p:spPr>
        <p:txBody>
          <a:bodyPr/>
          <a:lstStyle/>
          <a:p>
            <a:pPr eaLnBrk="1" hangingPunct="1">
              <a:buClr>
                <a:srgbClr val="3399FF"/>
              </a:buClr>
              <a:defRPr/>
            </a:pPr>
            <a:r>
              <a:rPr lang="pt-PT" sz="4400" dirty="0" smtClean="0">
                <a:effectLst/>
                <a:latin typeface="Times New Roman" pitchFamily="18" charset="0"/>
              </a:rPr>
              <a:t>O</a:t>
            </a:r>
            <a:r>
              <a:rPr lang="pt-PT" sz="3600" dirty="0" smtClean="0">
                <a:effectLst/>
                <a:latin typeface="Times New Roman" pitchFamily="18" charset="0"/>
              </a:rPr>
              <a:t>s romanos desenvolveram o comércio, que ia todo dar a Roma, é por isso que dizemos que:</a:t>
            </a:r>
            <a:r>
              <a:rPr lang="pt-PT" sz="3600" dirty="0" smtClean="0">
                <a:latin typeface="Times New Roman" pitchFamily="18" charset="0"/>
              </a:rPr>
              <a:t> </a:t>
            </a:r>
            <a:r>
              <a:rPr lang="pt-PT" sz="3600" dirty="0" smtClean="0">
                <a:effectLst/>
                <a:latin typeface="Times New Roman" pitchFamily="18" charset="0"/>
              </a:rPr>
              <a:t>“</a:t>
            </a:r>
            <a:r>
              <a:rPr lang="pt-PT" sz="3600" b="1" dirty="0" smtClean="0">
                <a:effectLst/>
                <a:latin typeface="Times New Roman" pitchFamily="18" charset="0"/>
              </a:rPr>
              <a:t>TODOS OS CAMINHOS VÃO DAR A ROMA.”.</a:t>
            </a:r>
          </a:p>
        </p:txBody>
      </p:sp>
      <p:pic>
        <p:nvPicPr>
          <p:cNvPr id="131076" name="Picture 4"/>
          <p:cNvPicPr>
            <a:picLocks noChangeAspect="1" noChangeArrowheads="1"/>
          </p:cNvPicPr>
          <p:nvPr/>
        </p:nvPicPr>
        <p:blipFill>
          <a:blip r:embed="rId3" cstate="print"/>
          <a:srcRect l="19054" t="19487" r="8559" b="50963"/>
          <a:stretch>
            <a:fillRect/>
          </a:stretch>
        </p:blipFill>
        <p:spPr bwMode="auto">
          <a:xfrm>
            <a:off x="1042988" y="2894013"/>
            <a:ext cx="7345362" cy="396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32" presetClass="emph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1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3" dur="1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0"/>
            <a:ext cx="8385175" cy="1431925"/>
          </a:xfrm>
        </p:spPr>
        <p:txBody>
          <a:bodyPr/>
          <a:lstStyle/>
          <a:p>
            <a:pPr algn="ctr" eaLnBrk="1" hangingPunct="1">
              <a:defRPr/>
            </a:pPr>
            <a:r>
              <a:rPr lang="pt-PT" sz="6000" smtClean="0">
                <a:latin typeface="Times New Roman" pitchFamily="18" charset="0"/>
              </a:rPr>
              <a:t>1.2 A sociedade</a:t>
            </a:r>
          </a:p>
        </p:txBody>
      </p:sp>
      <p:graphicFrame>
        <p:nvGraphicFramePr>
          <p:cNvPr id="152581" name="Diagram 5"/>
          <p:cNvGraphicFramePr>
            <a:graphicFrameLocks/>
          </p:cNvGraphicFramePr>
          <p:nvPr/>
        </p:nvGraphicFramePr>
        <p:xfrm>
          <a:off x="-428625" y="1152525"/>
          <a:ext cx="6191250" cy="5705475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  <p:sp>
        <p:nvSpPr>
          <p:cNvPr id="152691" name="AutoShape 115"/>
          <p:cNvSpPr>
            <a:spLocks noChangeArrowheads="1"/>
          </p:cNvSpPr>
          <p:nvPr/>
        </p:nvSpPr>
        <p:spPr bwMode="auto">
          <a:xfrm>
            <a:off x="5508625" y="5734050"/>
            <a:ext cx="863600" cy="287338"/>
          </a:xfrm>
          <a:prstGeom prst="rightArrow">
            <a:avLst>
              <a:gd name="adj1" fmla="val 50000"/>
              <a:gd name="adj2" fmla="val 75138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endParaRPr lang="pt-PT"/>
          </a:p>
        </p:txBody>
      </p:sp>
      <p:sp>
        <p:nvSpPr>
          <p:cNvPr id="152693" name="AutoShape 117"/>
          <p:cNvSpPr>
            <a:spLocks noChangeArrowheads="1"/>
          </p:cNvSpPr>
          <p:nvPr/>
        </p:nvSpPr>
        <p:spPr bwMode="auto">
          <a:xfrm>
            <a:off x="4572000" y="2781300"/>
            <a:ext cx="863600" cy="287338"/>
          </a:xfrm>
          <a:prstGeom prst="rightArrow">
            <a:avLst>
              <a:gd name="adj1" fmla="val 50000"/>
              <a:gd name="adj2" fmla="val 75138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endParaRPr lang="pt-PT"/>
          </a:p>
        </p:txBody>
      </p:sp>
      <p:sp>
        <p:nvSpPr>
          <p:cNvPr id="152694" name="AutoShape 118"/>
          <p:cNvSpPr>
            <a:spLocks noChangeArrowheads="1"/>
          </p:cNvSpPr>
          <p:nvPr/>
        </p:nvSpPr>
        <p:spPr bwMode="auto">
          <a:xfrm>
            <a:off x="4932363" y="4652963"/>
            <a:ext cx="863600" cy="287337"/>
          </a:xfrm>
          <a:prstGeom prst="rightArrow">
            <a:avLst>
              <a:gd name="adj1" fmla="val 50000"/>
              <a:gd name="adj2" fmla="val 75138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endParaRPr lang="pt-PT"/>
          </a:p>
        </p:txBody>
      </p:sp>
      <p:sp>
        <p:nvSpPr>
          <p:cNvPr id="152695" name="AutoShape 119"/>
          <p:cNvSpPr>
            <a:spLocks noChangeArrowheads="1"/>
          </p:cNvSpPr>
          <p:nvPr/>
        </p:nvSpPr>
        <p:spPr bwMode="auto">
          <a:xfrm>
            <a:off x="4716463" y="3644900"/>
            <a:ext cx="863600" cy="287338"/>
          </a:xfrm>
          <a:prstGeom prst="rightArrow">
            <a:avLst>
              <a:gd name="adj1" fmla="val 50000"/>
              <a:gd name="adj2" fmla="val 75138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endParaRPr lang="pt-PT"/>
          </a:p>
        </p:txBody>
      </p:sp>
      <p:sp>
        <p:nvSpPr>
          <p:cNvPr id="152698" name="Text Box 122"/>
          <p:cNvSpPr txBox="1">
            <a:spLocks noChangeArrowheads="1"/>
          </p:cNvSpPr>
          <p:nvPr/>
        </p:nvSpPr>
        <p:spPr bwMode="auto">
          <a:xfrm>
            <a:off x="5651500" y="1700213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pt-PT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Tinha o poder</a:t>
            </a:r>
          </a:p>
        </p:txBody>
      </p:sp>
      <p:sp>
        <p:nvSpPr>
          <p:cNvPr id="152699" name="Text Box 123"/>
          <p:cNvSpPr txBox="1">
            <a:spLocks noChangeArrowheads="1"/>
          </p:cNvSpPr>
          <p:nvPr/>
        </p:nvSpPr>
        <p:spPr bwMode="auto">
          <a:xfrm>
            <a:off x="5508625" y="2420938"/>
            <a:ext cx="33845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pt-PT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Constituído por grandes proprietários rurais.</a:t>
            </a:r>
          </a:p>
        </p:txBody>
      </p:sp>
      <p:sp>
        <p:nvSpPr>
          <p:cNvPr id="152700" name="Text Box 124"/>
          <p:cNvSpPr txBox="1">
            <a:spLocks noChangeArrowheads="1"/>
          </p:cNvSpPr>
          <p:nvPr/>
        </p:nvSpPr>
        <p:spPr bwMode="auto">
          <a:xfrm>
            <a:off x="5508625" y="3429000"/>
            <a:ext cx="33115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pt-PT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Constituído por cavaleiros.</a:t>
            </a:r>
          </a:p>
        </p:txBody>
      </p:sp>
      <p:sp>
        <p:nvSpPr>
          <p:cNvPr id="152702" name="Text Box 126"/>
          <p:cNvSpPr txBox="1">
            <a:spLocks noChangeArrowheads="1"/>
          </p:cNvSpPr>
          <p:nvPr/>
        </p:nvSpPr>
        <p:spPr bwMode="auto">
          <a:xfrm>
            <a:off x="6011863" y="4292600"/>
            <a:ext cx="27003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pt-PT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Constituída por camponeses, artífices…</a:t>
            </a:r>
          </a:p>
        </p:txBody>
      </p:sp>
      <p:sp>
        <p:nvSpPr>
          <p:cNvPr id="152703" name="Text Box 127"/>
          <p:cNvSpPr txBox="1">
            <a:spLocks noChangeArrowheads="1"/>
          </p:cNvSpPr>
          <p:nvPr/>
        </p:nvSpPr>
        <p:spPr bwMode="auto">
          <a:xfrm>
            <a:off x="6551613" y="5670550"/>
            <a:ext cx="259238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pt-PT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Constituído por prisioneiros de guerra (escravos).</a:t>
            </a:r>
          </a:p>
        </p:txBody>
      </p:sp>
      <p:sp>
        <p:nvSpPr>
          <p:cNvPr id="152705" name="AutoShape 129"/>
          <p:cNvSpPr>
            <a:spLocks noChangeArrowheads="1"/>
          </p:cNvSpPr>
          <p:nvPr/>
        </p:nvSpPr>
        <p:spPr bwMode="auto">
          <a:xfrm>
            <a:off x="4500563" y="1844675"/>
            <a:ext cx="863600" cy="287338"/>
          </a:xfrm>
          <a:prstGeom prst="rightArrow">
            <a:avLst>
              <a:gd name="adj1" fmla="val 50000"/>
              <a:gd name="adj2" fmla="val 75138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ransition spd="med">
    <p:split orient="vert"/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2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52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52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152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52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52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2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152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52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152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8" grpId="0"/>
      <p:bldDgm spid="152581" grpId="0"/>
      <p:bldP spid="152691" grpId="0" animBg="1"/>
      <p:bldP spid="152693" grpId="0" animBg="1"/>
      <p:bldP spid="152694" grpId="0" animBg="1"/>
      <p:bldP spid="152695" grpId="0" animBg="1"/>
      <p:bldP spid="152702" grpId="0"/>
      <p:bldP spid="152703" grpId="0"/>
      <p:bldP spid="15270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288" y="260350"/>
            <a:ext cx="8385175" cy="1431925"/>
          </a:xfrm>
        </p:spPr>
        <p:txBody>
          <a:bodyPr/>
          <a:lstStyle/>
          <a:p>
            <a:pPr algn="ctr" eaLnBrk="1" hangingPunct="1">
              <a:defRPr/>
            </a:pPr>
            <a:r>
              <a:rPr lang="pt-PT" sz="6000" smtClean="0">
                <a:latin typeface="Times New Roman" pitchFamily="18" charset="0"/>
              </a:rPr>
              <a:t> 1.2.1</a:t>
            </a:r>
            <a:r>
              <a:rPr lang="pt-PT" sz="6000" smtClean="0"/>
              <a:t> </a:t>
            </a:r>
            <a:r>
              <a:rPr lang="pt-PT" sz="6000" smtClean="0">
                <a:latin typeface="Times New Roman" pitchFamily="18" charset="0"/>
              </a:rPr>
              <a:t>Curiosidades</a:t>
            </a:r>
          </a:p>
        </p:txBody>
      </p:sp>
      <p:sp>
        <p:nvSpPr>
          <p:cNvPr id="14131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1905000"/>
            <a:ext cx="8007350" cy="7318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3399FF"/>
              </a:buClr>
              <a:defRPr/>
            </a:pPr>
            <a:r>
              <a:rPr lang="pt-PT" sz="4400" smtClean="0">
                <a:latin typeface="Times New Roman" pitchFamily="18" charset="0"/>
              </a:rPr>
              <a:t>A</a:t>
            </a:r>
            <a:r>
              <a:rPr lang="pt-PT" sz="3600" smtClean="0">
                <a:latin typeface="Times New Roman" pitchFamily="18" charset="0"/>
              </a:rPr>
              <a:t>lguns Imperadores:</a:t>
            </a:r>
          </a:p>
        </p:txBody>
      </p:sp>
      <p:sp>
        <p:nvSpPr>
          <p:cNvPr id="141316" name="Text Box 4"/>
          <p:cNvSpPr txBox="1">
            <a:spLocks noChangeArrowheads="1"/>
          </p:cNvSpPr>
          <p:nvPr/>
        </p:nvSpPr>
        <p:spPr bwMode="auto">
          <a:xfrm>
            <a:off x="1835150" y="2852738"/>
            <a:ext cx="46799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pt-PT" sz="3400" b="1" i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F</a:t>
            </a:r>
            <a:r>
              <a:rPr lang="pt-PT" sz="3000" b="1" i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LÁVIO </a:t>
            </a:r>
            <a:r>
              <a:rPr lang="pt-PT" sz="3400" b="1" i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V</a:t>
            </a:r>
            <a:r>
              <a:rPr lang="pt-PT" sz="3000" b="1" i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ESPASIANO: </a:t>
            </a:r>
            <a:r>
              <a:rPr lang="pt-PT" sz="3000">
                <a:latin typeface="Times New Roman" pitchFamily="18" charset="0"/>
              </a:rPr>
              <a:t>Mandou Construir o Coliseu de Roma.</a:t>
            </a:r>
          </a:p>
        </p:txBody>
      </p:sp>
      <p:pic>
        <p:nvPicPr>
          <p:cNvPr id="141317" name="Picture 5" descr="Vespasian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2636838"/>
            <a:ext cx="1485900" cy="185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18" name="Rectangle 6"/>
          <p:cNvSpPr>
            <a:spLocks noChangeArrowheads="1"/>
          </p:cNvSpPr>
          <p:nvPr/>
        </p:nvSpPr>
        <p:spPr bwMode="auto">
          <a:xfrm>
            <a:off x="1908175" y="4937125"/>
            <a:ext cx="5653088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pt-PT" sz="3400" b="1" i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N</a:t>
            </a:r>
            <a:r>
              <a:rPr lang="pt-PT" sz="3000" b="1" i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ERO:</a:t>
            </a:r>
            <a:r>
              <a:rPr lang="pt-PT" sz="3000">
                <a:latin typeface="Times New Roman" pitchFamily="18" charset="0"/>
              </a:rPr>
              <a:t> Foi acusado de mandar incendiar Roma, de forma a ver o espectáculo, acusando depois os cristãos de o terem feito. </a:t>
            </a:r>
          </a:p>
        </p:txBody>
      </p:sp>
      <p:pic>
        <p:nvPicPr>
          <p:cNvPr id="141320" name="Picture 8" descr="jcaesar_coi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388" y="1341438"/>
            <a:ext cx="152400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21" name="Text Box 9"/>
          <p:cNvSpPr txBox="1">
            <a:spLocks noChangeArrowheads="1"/>
          </p:cNvSpPr>
          <p:nvPr/>
        </p:nvSpPr>
        <p:spPr bwMode="auto">
          <a:xfrm>
            <a:off x="6732588" y="2924175"/>
            <a:ext cx="2411412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pt-PT" sz="3000" b="1" i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OCTÁVIO:</a:t>
            </a:r>
            <a:r>
              <a:rPr lang="pt-PT" sz="3000">
                <a:latin typeface="Times New Roman" pitchFamily="18" charset="0"/>
              </a:rPr>
              <a:t> senhor de conquistas.</a:t>
            </a:r>
          </a:p>
        </p:txBody>
      </p:sp>
      <p:pic>
        <p:nvPicPr>
          <p:cNvPr id="141322" name="Picture 10" descr="Ner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4652963"/>
            <a:ext cx="143827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24" name="Picture 12" descr="nero1097%5B1%5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07263" y="5229225"/>
            <a:ext cx="1836737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27" name="Line 15"/>
          <p:cNvSpPr>
            <a:spLocks noChangeShapeType="1"/>
          </p:cNvSpPr>
          <p:nvPr/>
        </p:nvSpPr>
        <p:spPr bwMode="auto">
          <a:xfrm flipV="1">
            <a:off x="5867400" y="6237288"/>
            <a:ext cx="1368425" cy="360362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 type="stealth" w="lg" len="lg"/>
          </a:ln>
        </p:spPr>
        <p:txBody>
          <a:bodyPr/>
          <a:lstStyle/>
          <a:p>
            <a:endParaRPr lang="pt-PT"/>
          </a:p>
        </p:txBody>
      </p:sp>
    </p:spTree>
  </p:cSld>
  <p:clrMapOvr>
    <a:masterClrMapping/>
  </p:clrMapOvr>
  <p:transition spd="med">
    <p:split orient="vert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1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1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1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1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1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1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1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1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1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1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1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1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1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1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1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1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1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1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1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141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1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4" grpId="0"/>
      <p:bldP spid="141315" grpId="0" build="p"/>
      <p:bldP spid="1413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pt-PT" sz="6000" smtClean="0">
                <a:latin typeface="Times New Roman" pitchFamily="18" charset="0"/>
              </a:rPr>
              <a:t>2. A Vida Quotidiana</a:t>
            </a:r>
          </a:p>
        </p:txBody>
      </p:sp>
      <p:sp>
        <p:nvSpPr>
          <p:cNvPr id="1402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27088" y="1628775"/>
            <a:ext cx="8007350" cy="49530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pt-PT" sz="5400" b="1" dirty="0" smtClean="0">
                <a:solidFill>
                  <a:schemeClr val="tx2"/>
                </a:solidFill>
                <a:latin typeface="Times New Roman" pitchFamily="18" charset="0"/>
              </a:rPr>
              <a:t>2.1 A</a:t>
            </a:r>
            <a:r>
              <a:rPr lang="pt-PT" sz="4400" b="1" dirty="0" smtClean="0">
                <a:solidFill>
                  <a:schemeClr val="tx2"/>
                </a:solidFill>
                <a:latin typeface="Times New Roman" pitchFamily="18" charset="0"/>
              </a:rPr>
              <a:t>s roupas utilizadas: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pt-PT" sz="1600" b="1" i="1" dirty="0" smtClean="0">
              <a:solidFill>
                <a:schemeClr val="tx2"/>
              </a:solidFill>
              <a:effectLst/>
              <a:latin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pt-PT" sz="1600" b="1" i="1" dirty="0" smtClean="0">
              <a:solidFill>
                <a:schemeClr val="tx2"/>
              </a:solidFill>
              <a:effectLst/>
              <a:latin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pt-PT" sz="1600" b="1" i="1" dirty="0" smtClean="0">
              <a:solidFill>
                <a:schemeClr val="tx2"/>
              </a:solidFill>
              <a:effectLst/>
              <a:latin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pt-PT" sz="1600" b="1" i="1" dirty="0" smtClean="0">
              <a:solidFill>
                <a:schemeClr val="tx2"/>
              </a:solidFill>
              <a:effectLst/>
              <a:latin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pt-PT" sz="1600" b="1" i="1" dirty="0" smtClean="0">
              <a:solidFill>
                <a:schemeClr val="tx2"/>
              </a:solidFill>
              <a:effectLst/>
              <a:latin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pt-PT" sz="1600" b="1" i="1" dirty="0" smtClean="0">
              <a:solidFill>
                <a:schemeClr val="tx2"/>
              </a:solidFill>
              <a:effectLst/>
              <a:latin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pt-PT" sz="1600" b="1" i="1" dirty="0" smtClean="0">
              <a:solidFill>
                <a:schemeClr val="tx2"/>
              </a:solidFill>
              <a:effectLst/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3399FF"/>
              </a:buClr>
              <a:defRPr/>
            </a:pPr>
            <a:r>
              <a:rPr lang="pt-PT" sz="4400" b="1" i="1" dirty="0" smtClean="0">
                <a:effectLst/>
                <a:latin typeface="Times New Roman" pitchFamily="18" charset="0"/>
              </a:rPr>
              <a:t>R</a:t>
            </a:r>
            <a:r>
              <a:rPr lang="pt-PT" sz="3600" b="1" i="1" dirty="0" smtClean="0">
                <a:effectLst/>
                <a:latin typeface="Times New Roman" pitchFamily="18" charset="0"/>
              </a:rPr>
              <a:t>oupa interior:</a:t>
            </a:r>
          </a:p>
          <a:p>
            <a:pPr eaLnBrk="1" hangingPunct="1">
              <a:lnSpc>
                <a:spcPct val="90000"/>
              </a:lnSpc>
              <a:buClr>
                <a:srgbClr val="3399FF"/>
              </a:buClr>
              <a:buFont typeface="Wingdings" pitchFamily="2" charset="2"/>
              <a:buNone/>
              <a:defRPr/>
            </a:pPr>
            <a:r>
              <a:rPr lang="pt-PT" sz="3600" b="1" i="1" dirty="0" smtClean="0">
                <a:effectLst/>
                <a:latin typeface="Times New Roman" pitchFamily="18" charset="0"/>
              </a:rPr>
              <a:t>	</a:t>
            </a:r>
            <a:r>
              <a:rPr lang="pt-PT" sz="3600" b="1" i="1" dirty="0" smtClean="0">
                <a:solidFill>
                  <a:srgbClr val="3399FF"/>
                </a:solidFill>
                <a:effectLst/>
                <a:latin typeface="Times New Roman" pitchFamily="18" charset="0"/>
              </a:rPr>
              <a:t>	</a:t>
            </a:r>
            <a:r>
              <a:rPr lang="pt-PT" sz="3600" b="1" dirty="0" smtClean="0">
                <a:solidFill>
                  <a:srgbClr val="3399FF"/>
                </a:solidFill>
                <a:effectLst/>
                <a:latin typeface="Times New Roman" pitchFamily="18" charset="0"/>
              </a:rPr>
              <a:t>a)</a:t>
            </a:r>
            <a:r>
              <a:rPr lang="pt-PT" sz="3600" b="1" i="1" dirty="0" smtClean="0">
                <a:effectLst/>
                <a:latin typeface="Times New Roman" pitchFamily="18" charset="0"/>
              </a:rPr>
              <a:t> </a:t>
            </a:r>
            <a:r>
              <a:rPr lang="pt-PT" sz="4000" dirty="0" smtClean="0">
                <a:effectLst/>
                <a:latin typeface="Times New Roman" pitchFamily="18" charset="0"/>
              </a:rPr>
              <a:t>A</a:t>
            </a:r>
            <a:r>
              <a:rPr lang="pt-PT" sz="3600" dirty="0" smtClean="0">
                <a:effectLst/>
                <a:latin typeface="Times New Roman" pitchFamily="18" charset="0"/>
              </a:rPr>
              <a:t>s mulheres usavam uma faixa à volta do peito e dos rins.</a:t>
            </a:r>
          </a:p>
          <a:p>
            <a:pPr eaLnBrk="1" hangingPunct="1">
              <a:lnSpc>
                <a:spcPct val="90000"/>
              </a:lnSpc>
              <a:buClr>
                <a:srgbClr val="3399FF"/>
              </a:buClr>
              <a:buFont typeface="Wingdings" pitchFamily="2" charset="2"/>
              <a:buNone/>
              <a:defRPr/>
            </a:pPr>
            <a:endParaRPr lang="pt-PT" sz="36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3399FF"/>
              </a:buClr>
              <a:buFont typeface="Wingdings" pitchFamily="2" charset="2"/>
              <a:buNone/>
              <a:defRPr/>
            </a:pPr>
            <a:endParaRPr lang="pt-PT" sz="3600" dirty="0" smtClean="0">
              <a:latin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pt-PT" sz="1600" b="1" i="1" dirty="0" smtClean="0"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40295" name="Picture 7" descr="leg_vestidos_d_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875" y="2565400"/>
            <a:ext cx="4392613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0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0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0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0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0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40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0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0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40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39750" y="476250"/>
            <a:ext cx="8229600" cy="6381750"/>
          </a:xfrm>
        </p:spPr>
        <p:txBody>
          <a:bodyPr/>
          <a:lstStyle/>
          <a:p>
            <a:pPr eaLnBrk="1" hangingPunct="1">
              <a:buClr>
                <a:srgbClr val="3399FF"/>
              </a:buClr>
              <a:buFont typeface="Wingdings" pitchFamily="2" charset="2"/>
              <a:buNone/>
              <a:defRPr/>
            </a:pPr>
            <a:endParaRPr lang="pt-PT" sz="1200" dirty="0" smtClean="0">
              <a:latin typeface="Times New Roman" pitchFamily="18" charset="0"/>
            </a:endParaRPr>
          </a:p>
          <a:p>
            <a:pPr eaLnBrk="1" hangingPunct="1">
              <a:buClr>
                <a:srgbClr val="3399FF"/>
              </a:buClr>
              <a:defRPr/>
            </a:pPr>
            <a:r>
              <a:rPr lang="pt-PT" sz="4400" b="1" i="1" dirty="0" smtClean="0">
                <a:effectLst/>
                <a:latin typeface="Times New Roman" pitchFamily="18" charset="0"/>
              </a:rPr>
              <a:t>C</a:t>
            </a:r>
            <a:r>
              <a:rPr lang="pt-PT" sz="3600" b="1" i="1" dirty="0" smtClean="0">
                <a:effectLst/>
                <a:latin typeface="Times New Roman" pitchFamily="18" charset="0"/>
              </a:rPr>
              <a:t>obertura para a cabeça:</a:t>
            </a:r>
            <a:endParaRPr lang="pt-PT" sz="1800" b="1" i="1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pt-PT" b="1" i="1" dirty="0" smtClean="0">
                <a:effectLst/>
                <a:latin typeface="Times New Roman" pitchFamily="18" charset="0"/>
              </a:rPr>
              <a:t>		             </a:t>
            </a:r>
            <a:r>
              <a:rPr lang="pt-PT" sz="3600" b="1" dirty="0" smtClean="0">
                <a:solidFill>
                  <a:srgbClr val="3399FF"/>
                </a:solidFill>
                <a:effectLst/>
                <a:latin typeface="Times New Roman" pitchFamily="18" charset="0"/>
              </a:rPr>
              <a:t>a)</a:t>
            </a:r>
            <a:r>
              <a:rPr lang="pt-PT" sz="3600" dirty="0" smtClean="0">
                <a:effectLst/>
                <a:latin typeface="Times New Roman" pitchFamily="18" charset="0"/>
              </a:rPr>
              <a:t> </a:t>
            </a:r>
            <a:r>
              <a:rPr lang="pt-PT" sz="4000" dirty="0" smtClean="0">
                <a:effectLst/>
                <a:latin typeface="Times New Roman" pitchFamily="18" charset="0"/>
              </a:rPr>
              <a:t>s</a:t>
            </a:r>
            <a:r>
              <a:rPr lang="pt-PT" sz="3600" dirty="0" smtClean="0">
                <a:effectLst/>
                <a:latin typeface="Times New Roman" pitchFamily="18" charset="0"/>
              </a:rPr>
              <a:t>ó a utilizavam quando iam               		em viagem.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pt-PT" sz="12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pt-PT" dirty="0" smtClean="0">
                <a:effectLst/>
                <a:latin typeface="Times New Roman" pitchFamily="18" charset="0"/>
              </a:rPr>
              <a:t>	</a:t>
            </a:r>
            <a:r>
              <a:rPr lang="pt-PT" b="1" dirty="0" smtClean="0">
                <a:solidFill>
                  <a:srgbClr val="3399FF"/>
                </a:solidFill>
                <a:effectLst/>
                <a:latin typeface="Times New Roman" pitchFamily="18" charset="0"/>
              </a:rPr>
              <a:t>		     </a:t>
            </a:r>
            <a:r>
              <a:rPr lang="pt-PT" sz="3600" b="1" dirty="0" smtClean="0">
                <a:solidFill>
                  <a:srgbClr val="3399FF"/>
                </a:solidFill>
                <a:effectLst/>
                <a:latin typeface="Times New Roman" pitchFamily="18" charset="0"/>
              </a:rPr>
              <a:t>b)</a:t>
            </a:r>
            <a:r>
              <a:rPr lang="pt-PT" sz="3600" dirty="0" smtClean="0">
                <a:effectLst/>
                <a:latin typeface="Times New Roman" pitchFamily="18" charset="0"/>
              </a:rPr>
              <a:t> </a:t>
            </a:r>
            <a:r>
              <a:rPr lang="pt-PT" sz="4000" dirty="0" smtClean="0">
                <a:effectLst/>
                <a:latin typeface="Times New Roman" pitchFamily="18" charset="0"/>
              </a:rPr>
              <a:t>u</a:t>
            </a:r>
            <a:r>
              <a:rPr lang="pt-PT" sz="3600" dirty="0" smtClean="0">
                <a:effectLst/>
                <a:latin typeface="Times New Roman" pitchFamily="18" charset="0"/>
              </a:rPr>
              <a:t>savam chapéu de abas               		largas ou capuz.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pt-PT" sz="800" dirty="0" smtClean="0">
              <a:latin typeface="Times New Roman" pitchFamily="18" charset="0"/>
            </a:endParaRPr>
          </a:p>
          <a:p>
            <a:pPr eaLnBrk="1" hangingPunct="1">
              <a:buClr>
                <a:srgbClr val="3399FF"/>
              </a:buClr>
              <a:defRPr/>
            </a:pPr>
            <a:r>
              <a:rPr lang="pt-PT" sz="4400" b="1" i="1" dirty="0" smtClean="0">
                <a:effectLst/>
                <a:latin typeface="Times New Roman" pitchFamily="18" charset="0"/>
              </a:rPr>
              <a:t>R</a:t>
            </a:r>
            <a:r>
              <a:rPr lang="pt-PT" sz="3600" b="1" i="1" dirty="0" smtClean="0">
                <a:effectLst/>
                <a:latin typeface="Times New Roman" pitchFamily="18" charset="0"/>
              </a:rPr>
              <a:t>oupa exterior:</a:t>
            </a:r>
            <a:endParaRPr lang="pt-PT" sz="800" b="1" i="1" dirty="0" smtClean="0">
              <a:effectLst/>
              <a:latin typeface="Times New Roman" pitchFamily="18" charset="0"/>
            </a:endParaRPr>
          </a:p>
          <a:p>
            <a:pPr eaLnBrk="1" hangingPunct="1">
              <a:buClr>
                <a:srgbClr val="3399FF"/>
              </a:buClr>
              <a:buFont typeface="Wingdings" pitchFamily="2" charset="2"/>
              <a:buNone/>
              <a:defRPr/>
            </a:pPr>
            <a:r>
              <a:rPr lang="pt-PT" sz="3600" b="1" i="1" dirty="0" smtClean="0">
                <a:effectLst/>
                <a:latin typeface="Times New Roman" pitchFamily="18" charset="0"/>
              </a:rPr>
              <a:t>		</a:t>
            </a:r>
            <a:r>
              <a:rPr lang="pt-PT" sz="3600" b="1" dirty="0" smtClean="0">
                <a:solidFill>
                  <a:srgbClr val="3399FF"/>
                </a:solidFill>
                <a:effectLst/>
                <a:latin typeface="Times New Roman" pitchFamily="18" charset="0"/>
              </a:rPr>
              <a:t>a)</a:t>
            </a:r>
            <a:r>
              <a:rPr lang="pt-PT" sz="3600" b="1" dirty="0" smtClean="0">
                <a:effectLst/>
                <a:latin typeface="Times New Roman" pitchFamily="18" charset="0"/>
              </a:rPr>
              <a:t> </a:t>
            </a:r>
            <a:r>
              <a:rPr lang="pt-PT" sz="4000" dirty="0" smtClean="0">
                <a:effectLst/>
                <a:latin typeface="Times New Roman" pitchFamily="18" charset="0"/>
              </a:rPr>
              <a:t>n</a:t>
            </a:r>
            <a:r>
              <a:rPr lang="pt-PT" sz="3600" dirty="0" smtClean="0">
                <a:effectLst/>
                <a:latin typeface="Times New Roman" pitchFamily="18" charset="0"/>
              </a:rPr>
              <a:t>ormalmente usavam uma        toga, sobreposta a uma túnica.</a:t>
            </a:r>
            <a:endParaRPr lang="pt-PT" sz="3600" dirty="0" smtClean="0">
              <a:latin typeface="Times New Roman" pitchFamily="18" charset="0"/>
            </a:endParaRPr>
          </a:p>
          <a:p>
            <a:pPr eaLnBrk="1" hangingPunct="1">
              <a:defRPr/>
            </a:pPr>
            <a:endParaRPr lang="pt-PT" sz="3600" dirty="0" smtClean="0">
              <a:latin typeface="Times New Roman" pitchFamily="18" charset="0"/>
            </a:endParaRPr>
          </a:p>
          <a:p>
            <a:pPr eaLnBrk="1" hangingPunct="1">
              <a:defRPr/>
            </a:pPr>
            <a:endParaRPr lang="pt-PT" sz="3600" b="1" i="1" dirty="0" smtClean="0">
              <a:effectLst/>
              <a:latin typeface="Times New Roman" pitchFamily="18" charset="0"/>
            </a:endParaRPr>
          </a:p>
        </p:txBody>
      </p:sp>
      <p:pic>
        <p:nvPicPr>
          <p:cNvPr id="143365" name="Picture 5" descr="mulheroman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484313"/>
            <a:ext cx="1789112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68" name="Picture 8" descr="Traj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4638" y="3933825"/>
            <a:ext cx="2519362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3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3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43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3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43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44475"/>
            <a:ext cx="9144000" cy="1431925"/>
          </a:xfrm>
        </p:spPr>
        <p:txBody>
          <a:bodyPr/>
          <a:lstStyle/>
          <a:p>
            <a:pPr algn="ctr" eaLnBrk="1" hangingPunct="1">
              <a:defRPr/>
            </a:pPr>
            <a:r>
              <a:rPr lang="pt-PT" sz="4600" smtClean="0">
                <a:latin typeface="Times New Roman" pitchFamily="18" charset="0"/>
              </a:rPr>
              <a:t>2.2 O armamento e o equipamento</a:t>
            </a:r>
          </a:p>
        </p:txBody>
      </p:sp>
      <p:pic>
        <p:nvPicPr>
          <p:cNvPr id="178181" name="Picture 5" descr="mundo agricola"/>
          <p:cNvPicPr>
            <a:picLocks noChangeAspect="1" noChangeArrowheads="1"/>
          </p:cNvPicPr>
          <p:nvPr/>
        </p:nvPicPr>
        <p:blipFill>
          <a:blip r:embed="rId3" cstate="print"/>
          <a:srcRect l="39240" t="20203" r="39357" b="19270"/>
          <a:stretch>
            <a:fillRect/>
          </a:stretch>
        </p:blipFill>
        <p:spPr bwMode="auto">
          <a:xfrm>
            <a:off x="3851275" y="1341438"/>
            <a:ext cx="1198563" cy="299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8183" name="Text Box 7"/>
          <p:cNvSpPr txBox="1">
            <a:spLocks noChangeArrowheads="1"/>
          </p:cNvSpPr>
          <p:nvPr/>
        </p:nvSpPr>
        <p:spPr bwMode="auto">
          <a:xfrm>
            <a:off x="5076825" y="1916113"/>
            <a:ext cx="3744913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2800" b="1" i="1">
                <a:latin typeface="Times New Roman" pitchFamily="18" charset="0"/>
              </a:rPr>
              <a:t>“</a:t>
            </a:r>
            <a:r>
              <a:rPr lang="pt-PT" sz="3600" b="1" i="1">
                <a:latin typeface="Times New Roman" pitchFamily="18" charset="0"/>
              </a:rPr>
              <a:t>G</a:t>
            </a:r>
            <a:r>
              <a:rPr lang="pt-PT" sz="2800" b="1" i="1">
                <a:latin typeface="Times New Roman" pitchFamily="18" charset="0"/>
              </a:rPr>
              <a:t>laudius”:</a:t>
            </a:r>
            <a:r>
              <a:rPr lang="pt-PT" sz="2800">
                <a:latin typeface="Times New Roman" pitchFamily="18" charset="0"/>
              </a:rPr>
              <a:t> uma espada de dois gumes com enpenhadora de madeira ou osso talhado.</a:t>
            </a:r>
          </a:p>
        </p:txBody>
      </p:sp>
      <p:pic>
        <p:nvPicPr>
          <p:cNvPr id="178184" name="Picture 8" descr="centuriao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700213"/>
            <a:ext cx="3292475" cy="479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8185" name="Picture 9" descr="scut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288" y="4508500"/>
            <a:ext cx="1317625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8187" name="Rectangle 11"/>
          <p:cNvSpPr>
            <a:spLocks noChangeArrowheads="1"/>
          </p:cNvSpPr>
          <p:nvPr/>
        </p:nvSpPr>
        <p:spPr bwMode="auto">
          <a:xfrm>
            <a:off x="3851275" y="4906963"/>
            <a:ext cx="3311525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pt-PT" sz="280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Arial" charset="0"/>
              </a:rPr>
              <a:t>“</a:t>
            </a:r>
            <a:r>
              <a:rPr lang="pt-PT" sz="3200" b="1" i="1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Arial" charset="0"/>
              </a:rPr>
              <a:t>S</a:t>
            </a:r>
            <a:r>
              <a:rPr lang="pt-PT" sz="2800" b="1" i="1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Arial" charset="0"/>
              </a:rPr>
              <a:t>cutum”:</a:t>
            </a:r>
            <a:r>
              <a:rPr lang="pt-PT" sz="280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Arial" charset="0"/>
              </a:rPr>
              <a:t> escudo de madeira forrado com reforços metálicos. </a:t>
            </a:r>
            <a:endParaRPr lang="pt-PT" sz="2800">
              <a:latin typeface="Times New Roman" pitchFamily="18" charset="0"/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 spd="med">
    <p:split orient="vert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8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8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8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70" decel="100000"/>
                                        <p:tgtEl>
                                          <p:spTgt spid="1781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770" decel="100000"/>
                                        <p:tgtEl>
                                          <p:spTgt spid="17818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8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8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8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49" presetClass="entr" presetSubtype="0" decel="10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8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8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81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8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78" grpId="0"/>
    </p:bldLst>
  </p:timing>
</p:sld>
</file>

<file path=ppt/theme/theme1.xml><?xml version="1.0" encoding="utf-8"?>
<a:theme xmlns:a="http://schemas.openxmlformats.org/drawingml/2006/main" name="1_Modelo de apresentação predefinido">
  <a:themeElements>
    <a:clrScheme name="1_Modelo de apresentação predefinido 5">
      <a:dk1>
        <a:srgbClr val="000000"/>
      </a:dk1>
      <a:lt1>
        <a:srgbClr val="CCECFF"/>
      </a:lt1>
      <a:dk2>
        <a:srgbClr val="000000"/>
      </a:dk2>
      <a:lt2>
        <a:srgbClr val="D6EDEE"/>
      </a:lt2>
      <a:accent1>
        <a:srgbClr val="E8F0F4"/>
      </a:accent1>
      <a:accent2>
        <a:srgbClr val="8EAAFA"/>
      </a:accent2>
      <a:accent3>
        <a:srgbClr val="E2F4FF"/>
      </a:accent3>
      <a:accent4>
        <a:srgbClr val="000000"/>
      </a:accent4>
      <a:accent5>
        <a:srgbClr val="F2F6F8"/>
      </a:accent5>
      <a:accent6>
        <a:srgbClr val="809AE3"/>
      </a:accent6>
      <a:hlink>
        <a:srgbClr val="0066FF"/>
      </a:hlink>
      <a:folHlink>
        <a:srgbClr val="9947FD"/>
      </a:folHlink>
    </a:clrScheme>
    <a:fontScheme name="1_Modelo de apresentação predefinido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Modelo de apresentação predefinido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1004</TotalTime>
  <Words>570</Words>
  <Application>Microsoft Office PowerPoint</Application>
  <PresentationFormat>Apresentação no Ecrã (4:3)</PresentationFormat>
  <Paragraphs>192</Paragraphs>
  <Slides>26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26</vt:i4>
      </vt:variant>
    </vt:vector>
  </HeadingPairs>
  <TitlesOfParts>
    <vt:vector size="33" baseType="lpstr">
      <vt:lpstr>Arial</vt:lpstr>
      <vt:lpstr>Arial Black</vt:lpstr>
      <vt:lpstr>Wingdings</vt:lpstr>
      <vt:lpstr>Calibri</vt:lpstr>
      <vt:lpstr>Times New Roman</vt:lpstr>
      <vt:lpstr>Verdana</vt:lpstr>
      <vt:lpstr>1_Modelo de apresentação predefinido</vt:lpstr>
      <vt:lpstr>Os Romanos</vt:lpstr>
      <vt:lpstr>1. Um pouco sobre os Romanos…</vt:lpstr>
      <vt:lpstr> 1.1 Os aspectos positivos:</vt:lpstr>
      <vt:lpstr>Diapositivo 4</vt:lpstr>
      <vt:lpstr>1.2 A sociedade</vt:lpstr>
      <vt:lpstr> 1.2.1 Curiosidades</vt:lpstr>
      <vt:lpstr>2. A Vida Quotidiana</vt:lpstr>
      <vt:lpstr>Diapositivo 8</vt:lpstr>
      <vt:lpstr>2.2 O armamento e o equipamento</vt:lpstr>
      <vt:lpstr>2.3 O dia-a-dia</vt:lpstr>
      <vt:lpstr>Diapositivo 11</vt:lpstr>
      <vt:lpstr>2.4 A alimentação</vt:lpstr>
      <vt:lpstr> 2.5 Os tempos livres</vt:lpstr>
      <vt:lpstr>Diapositivo 14</vt:lpstr>
      <vt:lpstr> 2.6 As habitações</vt:lpstr>
      <vt:lpstr> 2.6.1 Os tipos de casas</vt:lpstr>
      <vt:lpstr>Diapositivo 17</vt:lpstr>
      <vt:lpstr>2.7 A mulher romana</vt:lpstr>
      <vt:lpstr>Diapositivo 19</vt:lpstr>
      <vt:lpstr> 2.8 Os primeiros a ter …</vt:lpstr>
      <vt:lpstr>3. O desenvolvimento da Península Ibérica com os Romanos</vt:lpstr>
      <vt:lpstr>Diapositivo 22</vt:lpstr>
      <vt:lpstr>3. Anexos…</vt:lpstr>
      <vt:lpstr>Diapositivo 24</vt:lpstr>
      <vt:lpstr>Diapositivo 25</vt:lpstr>
      <vt:lpstr>Diapositivo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Cliente</dc:creator>
  <cp:lastModifiedBy>Manuel Ribeiro</cp:lastModifiedBy>
  <cp:revision>38</cp:revision>
  <dcterms:created xsi:type="dcterms:W3CDTF">2007-04-20T18:26:31Z</dcterms:created>
  <dcterms:modified xsi:type="dcterms:W3CDTF">2010-03-04T20:43:47Z</dcterms:modified>
</cp:coreProperties>
</file>